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activeX/activeX11.xml" ContentType="application/vnd.ms-office.activeX+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8.xml" ContentType="application/vnd.ms-office.activeX+xml"/>
  <Override PartName="/ppt/activeX/activeX9.xml" ContentType="application/vnd.ms-office.activeX+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1.xml" ContentType="application/vnd.openxmlformats-officedocument.presentationml.notesSlide+xml"/>
  <Override PartName="/ppt/notesSlides/notesSlide3.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activeX/activeX12.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60" r:id="rId5"/>
    <p:sldId id="261" r:id="rId6"/>
    <p:sldId id="262" r:id="rId7"/>
    <p:sldId id="269" r:id="rId8"/>
    <p:sldId id="284" r:id="rId9"/>
    <p:sldId id="263" r:id="rId10"/>
    <p:sldId id="264" r:id="rId11"/>
    <p:sldId id="265" r:id="rId12"/>
    <p:sldId id="266" r:id="rId13"/>
    <p:sldId id="267" r:id="rId14"/>
    <p:sldId id="268" r:id="rId15"/>
    <p:sldId id="287" r:id="rId16"/>
    <p:sldId id="285" r:id="rId17"/>
    <p:sldId id="286" r:id="rId18"/>
    <p:sldId id="270" r:id="rId19"/>
    <p:sldId id="281" r:id="rId20"/>
    <p:sldId id="282" r:id="rId21"/>
    <p:sldId id="271" r:id="rId22"/>
    <p:sldId id="280" r:id="rId23"/>
    <p:sldId id="272" r:id="rId24"/>
    <p:sldId id="273" r:id="rId25"/>
    <p:sldId id="275" r:id="rId26"/>
    <p:sldId id="276" r:id="rId27"/>
    <p:sldId id="277" r:id="rId28"/>
    <p:sldId id="28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7CEDDC-CF2D-47B6-85E6-653245766DA0}" type="datetimeFigureOut">
              <a:rPr lang="en-CA" smtClean="0"/>
              <a:pPr/>
              <a:t>02/12/2011</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BAC22F-8334-4150-B058-0377394C7C1B}"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3</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21</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23</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27</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7</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9</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10</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11</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13</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“Xs” on the screen indicate that there are videos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18</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“Xs” on the screen indicate that there are videos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19</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“X” on the screen indicates that there is a video embedded in this PowerPoint. Please ensure that you are in Slide Show mode (click on “Slide Show on the top center left of the menu bar, then scroll over to “From Current Slide” to watch the video. Thank you and enjoy!</a:t>
            </a:r>
            <a:endParaRPr lang="en-CA" dirty="0" smtClean="0"/>
          </a:p>
          <a:p>
            <a:endParaRPr lang="en-CA" dirty="0"/>
          </a:p>
        </p:txBody>
      </p:sp>
      <p:sp>
        <p:nvSpPr>
          <p:cNvPr id="4" name="Slide Number Placeholder 3"/>
          <p:cNvSpPr>
            <a:spLocks noGrp="1"/>
          </p:cNvSpPr>
          <p:nvPr>
            <p:ph type="sldNum" sz="quarter" idx="10"/>
          </p:nvPr>
        </p:nvSpPr>
        <p:spPr/>
        <p:txBody>
          <a:bodyPr/>
          <a:lstStyle/>
          <a:p>
            <a:fld id="{09BAC22F-8334-4150-B058-0377394C7C1B}" type="slidenum">
              <a:rPr lang="en-CA" smtClean="0"/>
              <a:pPr/>
              <a:t>20</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3C4D231-207D-4A6C-96C6-D294B1C90434}" type="slidenum">
              <a:rPr lang="en-CA" smtClean="0"/>
              <a:pPr/>
              <a:t>‹#›</a:t>
            </a:fld>
            <a:endParaRPr lang="en-CA"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5" name="Footer Placeholder 4"/>
          <p:cNvSpPr>
            <a:spLocks noGrp="1"/>
          </p:cNvSpPr>
          <p:nvPr>
            <p:ph type="ftr" sz="quarter" idx="11"/>
          </p:nvPr>
        </p:nvSpPr>
        <p:spPr>
          <a:xfrm>
            <a:off x="2640597" y="6377459"/>
            <a:ext cx="3836404" cy="365125"/>
          </a:xfrm>
        </p:spPr>
        <p:txBody>
          <a:bodyPr/>
          <a:lstStyle/>
          <a:p>
            <a:endParaRPr lang="en-CA" dirty="0"/>
          </a:p>
        </p:txBody>
      </p:sp>
      <p:sp>
        <p:nvSpPr>
          <p:cNvPr id="6" name="Slide Number Placeholder 5"/>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43C4D231-207D-4A6C-96C6-D294B1C90434}"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46F6BF-01DE-4D1C-AD5C-B5028881D82F}" type="datetimeFigureOut">
              <a:rPr lang="en-CA" smtClean="0"/>
              <a:pPr/>
              <a:t>02/12/2011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3C4D231-207D-4A6C-96C6-D294B1C90434}" type="slidenum">
              <a:rPr lang="en-CA" smtClean="0"/>
              <a:pPr/>
              <a:t>‹#›</a:t>
            </a:fld>
            <a:endParaRPr lang="en-CA"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E46F6BF-01DE-4D1C-AD5C-B5028881D82F}" type="datetimeFigureOut">
              <a:rPr lang="en-CA" smtClean="0"/>
              <a:pPr/>
              <a:t>02/12/2011</a:t>
            </a:fld>
            <a:endParaRPr lang="en-CA"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dirty="0"/>
          </a:p>
        </p:txBody>
      </p:sp>
      <p:sp>
        <p:nvSpPr>
          <p:cNvPr id="7" name="Slide Number Placeholder 6"/>
          <p:cNvSpPr>
            <a:spLocks noGrp="1"/>
          </p:cNvSpPr>
          <p:nvPr>
            <p:ph type="sldNum" sz="quarter" idx="12"/>
          </p:nvPr>
        </p:nvSpPr>
        <p:spPr>
          <a:xfrm>
            <a:off x="8339328" y="1170432"/>
            <a:ext cx="733864" cy="201168"/>
          </a:xfrm>
        </p:spPr>
        <p:txBody>
          <a:bodyPr/>
          <a:lstStyle/>
          <a:p>
            <a:fld id="{43C4D231-207D-4A6C-96C6-D294B1C90434}"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E46F6BF-01DE-4D1C-AD5C-B5028881D82F}" type="datetimeFigureOut">
              <a:rPr lang="en-CA" smtClean="0"/>
              <a:pPr/>
              <a:t>02/12/2011</a:t>
            </a:fld>
            <a:endParaRPr lang="en-CA"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3C4D231-207D-4A6C-96C6-D294B1C90434}"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12.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6.jpeg"/><Relationship Id="rId5" Type="http://schemas.openxmlformats.org/officeDocument/2006/relationships/hyperlink" Target="http://www.bookshare.org/home?c=ca" TargetMode="External"/><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ntrol" Target="../activeX/activeX7.xml"/><Relationship Id="rId2" Type="http://schemas.openxmlformats.org/officeDocument/2006/relationships/control" Target="../activeX/activeX6.xml"/><Relationship Id="rId1" Type="http://schemas.openxmlformats.org/officeDocument/2006/relationships/vmlDrawing" Target="../drawings/vmlDrawing6.v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ontrol" Target="../activeX/activeX9.xml"/><Relationship Id="rId2" Type="http://schemas.openxmlformats.org/officeDocument/2006/relationships/control" Target="../activeX/activeX8.xml"/><Relationship Id="rId1" Type="http://schemas.openxmlformats.org/officeDocument/2006/relationships/vmlDrawing" Target="../drawings/vmlDrawing7.v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0.xml"/><Relationship Id="rId1" Type="http://schemas.openxmlformats.org/officeDocument/2006/relationships/vmlDrawing" Target="../drawings/vmlDrawing8.vml"/><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1.xml"/><Relationship Id="rId1" Type="http://schemas.openxmlformats.org/officeDocument/2006/relationships/vmlDrawing" Target="../drawings/vmlDrawing9.vml"/><Relationship Id="rId5" Type="http://schemas.openxmlformats.org/officeDocument/2006/relationships/hyperlink" Target="http://www.tboxapps.com/predictable.html" TargetMode="External"/><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2.xml"/><Relationship Id="rId1" Type="http://schemas.openxmlformats.org/officeDocument/2006/relationships/vmlDrawing" Target="../drawings/vmlDrawing10.v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pple.com/accessibility/ipad/vision.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apple.com/accessibility/ipad/hearing.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pple.com/accessibility/ipad/physical.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8200"/>
            <a:ext cx="7772400" cy="1905000"/>
          </a:xfrm>
        </p:spPr>
        <p:txBody>
          <a:bodyPr>
            <a:normAutofit/>
          </a:bodyPr>
          <a:lstStyle/>
          <a:p>
            <a:pPr algn="ctr"/>
            <a:r>
              <a:rPr lang="en-US" dirty="0" smtClean="0">
                <a:latin typeface="Century Gothic" pitchFamily="34" charset="0"/>
              </a:rPr>
              <a:t/>
            </a:r>
            <a:br>
              <a:rPr lang="en-US" dirty="0" smtClean="0">
                <a:latin typeface="Century Gothic" pitchFamily="34" charset="0"/>
              </a:rPr>
            </a:br>
            <a:r>
              <a:rPr lang="en-US" dirty="0" err="1" smtClean="0">
                <a:latin typeface="Century Gothic" pitchFamily="34" charset="0"/>
              </a:rPr>
              <a:t>iPad</a:t>
            </a:r>
            <a:r>
              <a:rPr lang="en-US" dirty="0" smtClean="0">
                <a:latin typeface="Century Gothic" pitchFamily="34" charset="0"/>
              </a:rPr>
              <a:t> </a:t>
            </a:r>
            <a:r>
              <a:rPr lang="en-US" dirty="0" smtClean="0">
                <a:latin typeface="Century Gothic" pitchFamily="34" charset="0"/>
              </a:rPr>
              <a:t>Accessibility Options</a:t>
            </a:r>
            <a:endParaRPr lang="en-CA" dirty="0">
              <a:latin typeface="Century Gothic" pitchFamily="34" charset="0"/>
            </a:endParaRPr>
          </a:p>
        </p:txBody>
      </p:sp>
      <p:pic>
        <p:nvPicPr>
          <p:cNvPr id="14338" name="Picture 2" descr="Angela iPad-1"/>
          <p:cNvPicPr>
            <a:picLocks noChangeAspect="1" noChangeArrowheads="1"/>
          </p:cNvPicPr>
          <p:nvPr/>
        </p:nvPicPr>
        <p:blipFill>
          <a:blip r:embed="rId2" cstate="print"/>
          <a:srcRect/>
          <a:stretch>
            <a:fillRect/>
          </a:stretch>
        </p:blipFill>
        <p:spPr bwMode="auto">
          <a:xfrm>
            <a:off x="1066800" y="228600"/>
            <a:ext cx="6966855" cy="464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1251062"/>
          </a:xfrm>
        </p:spPr>
        <p:txBody>
          <a:bodyPr>
            <a:normAutofit/>
          </a:bodyPr>
          <a:lstStyle/>
          <a:p>
            <a:pPr algn="ctr"/>
            <a:r>
              <a:rPr lang="en-US" sz="3200" dirty="0" smtClean="0"/>
              <a:t>Sampling of Apps that Facilitate Access: Sign 4 Me ($9.99)</a:t>
            </a:r>
            <a:endParaRPr lang="en-CA" sz="3200" dirty="0"/>
          </a:p>
        </p:txBody>
      </p:sp>
      <p:sp>
        <p:nvSpPr>
          <p:cNvPr id="3" name="Content Placeholder 2"/>
          <p:cNvSpPr>
            <a:spLocks noGrp="1"/>
          </p:cNvSpPr>
          <p:nvPr>
            <p:ph sz="half" idx="1"/>
          </p:nvPr>
        </p:nvSpPr>
        <p:spPr>
          <a:xfrm>
            <a:off x="304800" y="1773936"/>
            <a:ext cx="3962400" cy="4623816"/>
          </a:xfrm>
        </p:spPr>
        <p:txBody>
          <a:bodyPr>
            <a:normAutofit fontScale="77500" lnSpcReduction="20000"/>
          </a:bodyPr>
          <a:lstStyle/>
          <a:p>
            <a:r>
              <a:rPr lang="en-US" dirty="0" smtClean="0"/>
              <a:t>American Sign Language (ASL)  Translator.</a:t>
            </a:r>
          </a:p>
          <a:p>
            <a:r>
              <a:rPr lang="en-US" dirty="0" smtClean="0"/>
              <a:t>Using this app, one can control a 3D animated character that demonstrates ASL with a library of over 11,500 words.</a:t>
            </a:r>
          </a:p>
          <a:p>
            <a:r>
              <a:rPr lang="en-US" dirty="0" smtClean="0"/>
              <a:t> Just type a sentence, word, or phrase to see it signed.</a:t>
            </a:r>
          </a:p>
          <a:p>
            <a:r>
              <a:rPr lang="en-US" dirty="0" smtClean="0"/>
              <a:t>In the classroom, this can assist all adults and children in exploring and learning sign language. It is an efficient sign interpreter that is easily accessible.</a:t>
            </a:r>
          </a:p>
          <a:p>
            <a:endParaRPr lang="en-US" dirty="0" smtClean="0"/>
          </a:p>
          <a:p>
            <a:endParaRPr lang="en-US" dirty="0" smtClean="0"/>
          </a:p>
          <a:p>
            <a:endParaRPr lang="en-US" dirty="0" smtClean="0"/>
          </a:p>
          <a:p>
            <a:endParaRPr lang="en-CA" dirty="0"/>
          </a:p>
        </p:txBody>
      </p:sp>
      <p:sp>
        <p:nvSpPr>
          <p:cNvPr id="4" name="Content Placeholder 3"/>
          <p:cNvSpPr>
            <a:spLocks noGrp="1"/>
          </p:cNvSpPr>
          <p:nvPr>
            <p:ph sz="half" idx="2"/>
          </p:nvPr>
        </p:nvSpPr>
        <p:spPr>
          <a:xfrm>
            <a:off x="4267200" y="1773936"/>
            <a:ext cx="4419600" cy="4623816"/>
          </a:xfrm>
        </p:spPr>
        <p:txBody>
          <a:bodyPr>
            <a:normAutofit fontScale="77500" lnSpcReduction="20000"/>
          </a:bodyPr>
          <a:lstStyle/>
          <a:p>
            <a:endParaRPr lang="en-CA" dirty="0"/>
          </a:p>
        </p:txBody>
      </p:sp>
      <p:pic>
        <p:nvPicPr>
          <p:cNvPr id="34818" name="Picture 2" descr="http://c1345842.cdn.cloudfiles.rackspacecloud.com/assets/apps/icons/000/048/249/original.png?1267380823"/>
          <p:cNvPicPr>
            <a:picLocks noChangeAspect="1" noChangeArrowheads="1"/>
          </p:cNvPicPr>
          <p:nvPr/>
        </p:nvPicPr>
        <p:blipFill>
          <a:blip r:embed="rId5" cstate="print"/>
          <a:srcRect/>
          <a:stretch>
            <a:fillRect/>
          </a:stretch>
        </p:blipFill>
        <p:spPr bwMode="auto">
          <a:xfrm>
            <a:off x="152400" y="152400"/>
            <a:ext cx="1143000" cy="1143000"/>
          </a:xfrm>
          <a:prstGeom prst="rect">
            <a:avLst/>
          </a:prstGeom>
          <a:noFill/>
        </p:spPr>
      </p:pic>
      <p:pic>
        <p:nvPicPr>
          <p:cNvPr id="6" name="Picture 2" descr="http://c1345842.cdn.cloudfiles.rackspacecloud.com/assets/apps/icons/000/048/249/original.png?1267380823"/>
          <p:cNvPicPr>
            <a:picLocks noChangeAspect="1" noChangeArrowheads="1"/>
          </p:cNvPicPr>
          <p:nvPr/>
        </p:nvPicPr>
        <p:blipFill>
          <a:blip r:embed="rId5" cstate="print"/>
          <a:srcRect/>
          <a:stretch>
            <a:fillRect/>
          </a:stretch>
        </p:blipFill>
        <p:spPr bwMode="auto">
          <a:xfrm>
            <a:off x="7848600" y="152400"/>
            <a:ext cx="1143000" cy="1143000"/>
          </a:xfrm>
          <a:prstGeom prst="rect">
            <a:avLst/>
          </a:prstGeom>
          <a:noFill/>
        </p:spPr>
      </p:pic>
    </p:spTree>
    <p:controls>
      <p:control spid="34819" name="ShockwaveFlash1" r:id="rId2" imgW="4420217" imgH="4723810"/>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629400" cy="1251062"/>
          </a:xfrm>
        </p:spPr>
        <p:txBody>
          <a:bodyPr>
            <a:normAutofit/>
          </a:bodyPr>
          <a:lstStyle/>
          <a:p>
            <a:pPr algn="ctr"/>
            <a:r>
              <a:rPr lang="en-US" sz="3200" dirty="0" smtClean="0"/>
              <a:t>Sampling of Apps that Facilitate Access: Digit Eyes ($29.99)</a:t>
            </a:r>
            <a:endParaRPr lang="en-CA" sz="3200" dirty="0"/>
          </a:p>
        </p:txBody>
      </p:sp>
      <p:sp>
        <p:nvSpPr>
          <p:cNvPr id="3" name="Content Placeholder 2"/>
          <p:cNvSpPr>
            <a:spLocks noGrp="1"/>
          </p:cNvSpPr>
          <p:nvPr>
            <p:ph sz="half" idx="1"/>
          </p:nvPr>
        </p:nvSpPr>
        <p:spPr>
          <a:xfrm>
            <a:off x="228600" y="1676400"/>
            <a:ext cx="4267200" cy="4876800"/>
          </a:xfrm>
        </p:spPr>
        <p:txBody>
          <a:bodyPr>
            <a:normAutofit fontScale="62500" lnSpcReduction="20000"/>
          </a:bodyPr>
          <a:lstStyle/>
          <a:p>
            <a:r>
              <a:rPr lang="en-US" dirty="0" smtClean="0"/>
              <a:t>Digit-Eyes enables people without vision to read barcode labels (e.g. can facilitate identification of labeled contents in a can).</a:t>
            </a:r>
          </a:p>
          <a:p>
            <a:r>
              <a:rPr lang="en-US" dirty="0" smtClean="0"/>
              <a:t>Specifically, it enables individuals to use their iPhone/iPad to scan UPC/EAN codes &amp; then hear the names of over 7.5 million products. </a:t>
            </a:r>
          </a:p>
          <a:p>
            <a:r>
              <a:rPr lang="en-US" dirty="0" smtClean="0"/>
              <a:t>One can also print barcodes from the Digit-Eyes website on ordinary labels to ease further identification of objects.</a:t>
            </a:r>
          </a:p>
          <a:p>
            <a:r>
              <a:rPr lang="en-US" dirty="0" smtClean="0"/>
              <a:t>In school, for life skills programming, this app may enable students with visual challenges to identify objects, efficiently sort objects and support their ability to utilize materials appropriately without additional labeling systems being prepared by staff. </a:t>
            </a:r>
            <a:endParaRPr lang="en-CA" dirty="0"/>
          </a:p>
        </p:txBody>
      </p:sp>
      <p:sp>
        <p:nvSpPr>
          <p:cNvPr id="4" name="Content Placeholder 3"/>
          <p:cNvSpPr>
            <a:spLocks noGrp="1"/>
          </p:cNvSpPr>
          <p:nvPr>
            <p:ph sz="half" idx="2"/>
          </p:nvPr>
        </p:nvSpPr>
        <p:spPr/>
        <p:txBody>
          <a:bodyPr>
            <a:normAutofit fontScale="62500" lnSpcReduction="20000"/>
          </a:bodyPr>
          <a:lstStyle/>
          <a:p>
            <a:endParaRPr lang="en-CA" dirty="0"/>
          </a:p>
        </p:txBody>
      </p:sp>
      <p:pic>
        <p:nvPicPr>
          <p:cNvPr id="35842" name="Picture 2" descr="Digit-Eyes Audio Scanner and Labeler"/>
          <p:cNvPicPr>
            <a:picLocks noChangeAspect="1" noChangeArrowheads="1"/>
          </p:cNvPicPr>
          <p:nvPr/>
        </p:nvPicPr>
        <p:blipFill>
          <a:blip r:embed="rId5" cstate="print"/>
          <a:srcRect/>
          <a:stretch>
            <a:fillRect/>
          </a:stretch>
        </p:blipFill>
        <p:spPr bwMode="auto">
          <a:xfrm>
            <a:off x="152400" y="152400"/>
            <a:ext cx="1143000" cy="1143000"/>
          </a:xfrm>
          <a:prstGeom prst="rect">
            <a:avLst/>
          </a:prstGeom>
          <a:noFill/>
        </p:spPr>
      </p:pic>
      <p:pic>
        <p:nvPicPr>
          <p:cNvPr id="6" name="Picture 2" descr="Digit-Eyes Audio Scanner and Labeler"/>
          <p:cNvPicPr>
            <a:picLocks noChangeAspect="1" noChangeArrowheads="1"/>
          </p:cNvPicPr>
          <p:nvPr/>
        </p:nvPicPr>
        <p:blipFill>
          <a:blip r:embed="rId5" cstate="print"/>
          <a:srcRect/>
          <a:stretch>
            <a:fillRect/>
          </a:stretch>
        </p:blipFill>
        <p:spPr bwMode="auto">
          <a:xfrm>
            <a:off x="7848600" y="152400"/>
            <a:ext cx="1143000" cy="1143000"/>
          </a:xfrm>
          <a:prstGeom prst="rect">
            <a:avLst/>
          </a:prstGeom>
          <a:noFill/>
        </p:spPr>
      </p:pic>
    </p:spTree>
    <p:controls>
      <p:control spid="35843" name="ShockwaveFlash1" r:id="rId2" imgW="4114286" imgH="4723810"/>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705600" cy="1251062"/>
          </a:xfrm>
        </p:spPr>
        <p:txBody>
          <a:bodyPr>
            <a:normAutofit/>
          </a:bodyPr>
          <a:lstStyle/>
          <a:p>
            <a:pPr algn="ctr"/>
            <a:r>
              <a:rPr lang="en-US" sz="3200" dirty="0" smtClean="0"/>
              <a:t>Sampling of Apps that Facilitate Access: Proloquo2Go ($189.99)</a:t>
            </a:r>
            <a:endParaRPr lang="en-CA" sz="3200" dirty="0"/>
          </a:p>
        </p:txBody>
      </p:sp>
      <p:sp>
        <p:nvSpPr>
          <p:cNvPr id="3" name="Content Placeholder 2"/>
          <p:cNvSpPr>
            <a:spLocks noGrp="1"/>
          </p:cNvSpPr>
          <p:nvPr>
            <p:ph sz="half" idx="1"/>
          </p:nvPr>
        </p:nvSpPr>
        <p:spPr>
          <a:xfrm>
            <a:off x="381000" y="1600200"/>
            <a:ext cx="5334000" cy="4953000"/>
          </a:xfrm>
        </p:spPr>
        <p:txBody>
          <a:bodyPr>
            <a:noAutofit/>
          </a:bodyPr>
          <a:lstStyle/>
          <a:p>
            <a:r>
              <a:rPr lang="en-US" sz="1650" dirty="0" smtClean="0"/>
              <a:t>Proloquo2Go™ is a full-featured communication solution for people who have difficulty speaking. It brings natural sounding text-to-speech voices to  close to 8000 symbols,  to the iPhone, iPod touch and iPad.</a:t>
            </a:r>
          </a:p>
          <a:p>
            <a:r>
              <a:rPr lang="en-US" sz="1650" dirty="0" smtClean="0"/>
              <a:t>In the classroom, this is a user-friendly app that can be used for all young learners as they begin to read and write sentences. The pairing of words with pictures and sounds provides a multi-modal system to support learning and literacy.</a:t>
            </a:r>
          </a:p>
          <a:p>
            <a:r>
              <a:rPr lang="en-US" sz="1650" dirty="0" smtClean="0"/>
              <a:t>For students with communication challenges, the app provides easy access for all communication partners. It supports conversations with peers/adults with minimal, if any, specialized training being required.</a:t>
            </a:r>
          </a:p>
          <a:p>
            <a:r>
              <a:rPr lang="en-US" sz="1650" dirty="0" smtClean="0"/>
              <a:t>For staff, the iPad’s built-in camera makes it easy for students and adults to quickly add real photos from their  classroom environment. No longer do staff need to take pictures, download them to the computer, transfer to the AAC device and program. </a:t>
            </a:r>
          </a:p>
          <a:p>
            <a:endParaRPr lang="en-CA" sz="1600" dirty="0"/>
          </a:p>
        </p:txBody>
      </p:sp>
      <p:pic>
        <p:nvPicPr>
          <p:cNvPr id="7" name="Content Placeholder 6" descr="Ipad Proloquo2Go.jpg"/>
          <p:cNvPicPr>
            <a:picLocks noGrp="1" noChangeAspect="1"/>
          </p:cNvPicPr>
          <p:nvPr>
            <p:ph sz="half" idx="2"/>
          </p:nvPr>
        </p:nvPicPr>
        <p:blipFill>
          <a:blip r:embed="rId2" cstate="print"/>
          <a:stretch>
            <a:fillRect/>
          </a:stretch>
        </p:blipFill>
        <p:spPr>
          <a:xfrm>
            <a:off x="5813423" y="2667000"/>
            <a:ext cx="3178177" cy="3048000"/>
          </a:xfrm>
        </p:spPr>
      </p:pic>
      <p:pic>
        <p:nvPicPr>
          <p:cNvPr id="36866" name="Picture 2"/>
          <p:cNvPicPr>
            <a:picLocks noChangeAspect="1" noChangeArrowheads="1"/>
          </p:cNvPicPr>
          <p:nvPr/>
        </p:nvPicPr>
        <p:blipFill>
          <a:blip r:embed="rId3" cstate="print"/>
          <a:srcRect/>
          <a:stretch>
            <a:fillRect/>
          </a:stretch>
        </p:blipFill>
        <p:spPr bwMode="auto">
          <a:xfrm>
            <a:off x="0" y="1"/>
            <a:ext cx="1120877" cy="14478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8023123" y="0"/>
            <a:ext cx="1120877"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10400" cy="1251062"/>
          </a:xfrm>
        </p:spPr>
        <p:txBody>
          <a:bodyPr>
            <a:noAutofit/>
          </a:bodyPr>
          <a:lstStyle/>
          <a:p>
            <a:pPr algn="ctr"/>
            <a:r>
              <a:rPr lang="en-US" sz="3200" dirty="0" smtClean="0"/>
              <a:t>Sampling of Apps that Facilitate Access: Read2Go (Cost: 19.99)</a:t>
            </a:r>
            <a:endParaRPr lang="en-CA" sz="3200" dirty="0"/>
          </a:p>
        </p:txBody>
      </p:sp>
      <p:sp>
        <p:nvSpPr>
          <p:cNvPr id="3" name="Content Placeholder 2"/>
          <p:cNvSpPr>
            <a:spLocks noGrp="1"/>
          </p:cNvSpPr>
          <p:nvPr>
            <p:ph sz="half" idx="1"/>
          </p:nvPr>
        </p:nvSpPr>
        <p:spPr>
          <a:xfrm>
            <a:off x="152400" y="1600200"/>
            <a:ext cx="5029200" cy="5257800"/>
          </a:xfrm>
        </p:spPr>
        <p:txBody>
          <a:bodyPr>
            <a:noAutofit/>
          </a:bodyPr>
          <a:lstStyle/>
          <a:p>
            <a:r>
              <a:rPr lang="en-US" sz="1700" dirty="0" smtClean="0"/>
              <a:t>Read2Go is an accessible DAISY book ereader for iOS. In the classroom, this app will enable students to efficiently have books &amp; text read aloud to them w/out additional prep work.</a:t>
            </a:r>
          </a:p>
          <a:p>
            <a:r>
              <a:rPr lang="en-US" sz="1700" dirty="0" smtClean="0"/>
              <a:t>From within the app, you can browse, search, download, and read books directly from Bookshare using your Bookshare membership (qualifying individuals include those with visual impairment, physical, learning and/or reading disabilities), or read DAISY books from other sources. </a:t>
            </a:r>
          </a:p>
          <a:p>
            <a:r>
              <a:rPr lang="en-US" sz="1700" dirty="0" smtClean="0"/>
              <a:t>The app gives you full control over visual choices for font size and color, background and highlighting color, and text-to-speech preferences. </a:t>
            </a:r>
          </a:p>
          <a:p>
            <a:r>
              <a:rPr lang="en-US" sz="1700" dirty="0" smtClean="0"/>
              <a:t>Read2Go features word-by-word highlighting for multi-modal reading.</a:t>
            </a:r>
          </a:p>
          <a:p>
            <a:r>
              <a:rPr lang="en-US" sz="1700" dirty="0" smtClean="0"/>
              <a:t>For more information on Bookshare, please visit </a:t>
            </a:r>
            <a:r>
              <a:rPr lang="en-CA" sz="1700" dirty="0" smtClean="0">
                <a:hlinkClick r:id="rId5"/>
              </a:rPr>
              <a:t>http://www.bookshare.org/home?c=ca</a:t>
            </a:r>
            <a:endParaRPr lang="en-US" sz="1700" dirty="0" smtClean="0"/>
          </a:p>
        </p:txBody>
      </p:sp>
      <p:sp>
        <p:nvSpPr>
          <p:cNvPr id="4" name="Content Placeholder 3"/>
          <p:cNvSpPr>
            <a:spLocks noGrp="1"/>
          </p:cNvSpPr>
          <p:nvPr>
            <p:ph sz="half" idx="2"/>
          </p:nvPr>
        </p:nvSpPr>
        <p:spPr/>
        <p:txBody>
          <a:bodyPr>
            <a:normAutofit/>
          </a:bodyPr>
          <a:lstStyle/>
          <a:p>
            <a:endParaRPr lang="en-CA" dirty="0"/>
          </a:p>
        </p:txBody>
      </p:sp>
      <p:pic>
        <p:nvPicPr>
          <p:cNvPr id="37891" name="Picture 3"/>
          <p:cNvPicPr>
            <a:picLocks noChangeAspect="1" noChangeArrowheads="1"/>
          </p:cNvPicPr>
          <p:nvPr/>
        </p:nvPicPr>
        <p:blipFill>
          <a:blip r:embed="rId6" cstate="print"/>
          <a:srcRect/>
          <a:stretch>
            <a:fillRect/>
          </a:stretch>
        </p:blipFill>
        <p:spPr bwMode="auto">
          <a:xfrm>
            <a:off x="228600" y="152400"/>
            <a:ext cx="1143000" cy="1143000"/>
          </a:xfrm>
          <a:prstGeom prst="rect">
            <a:avLst/>
          </a:prstGeom>
          <a:noFill/>
          <a:ln w="9525">
            <a:noFill/>
            <a:miter lim="800000"/>
            <a:headEnd/>
            <a:tailEnd/>
          </a:ln>
          <a:effectLst/>
        </p:spPr>
      </p:pic>
      <p:pic>
        <p:nvPicPr>
          <p:cNvPr id="7" name="Picture 3"/>
          <p:cNvPicPr>
            <a:picLocks noChangeAspect="1" noChangeArrowheads="1"/>
          </p:cNvPicPr>
          <p:nvPr/>
        </p:nvPicPr>
        <p:blipFill>
          <a:blip r:embed="rId6" cstate="print"/>
          <a:srcRect/>
          <a:stretch>
            <a:fillRect/>
          </a:stretch>
        </p:blipFill>
        <p:spPr bwMode="auto">
          <a:xfrm>
            <a:off x="7848600" y="152400"/>
            <a:ext cx="1143000" cy="1143000"/>
          </a:xfrm>
          <a:prstGeom prst="rect">
            <a:avLst/>
          </a:prstGeom>
          <a:noFill/>
          <a:ln w="9525">
            <a:noFill/>
            <a:miter lim="800000"/>
            <a:headEnd/>
            <a:tailEnd/>
          </a:ln>
          <a:effectLst/>
        </p:spPr>
      </p:pic>
    </p:spTree>
    <p:controls>
      <p:control spid="37890" name="ShockwaveFlash1" r:id="rId2" imgW="3580952" imgH="4114286"/>
    </p:controls>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1251062"/>
          </a:xfrm>
        </p:spPr>
        <p:txBody>
          <a:bodyPr>
            <a:normAutofit/>
          </a:bodyPr>
          <a:lstStyle/>
          <a:p>
            <a:pPr algn="ctr"/>
            <a:r>
              <a:rPr lang="en-US" sz="3200" dirty="0" smtClean="0"/>
              <a:t>Sampling of Apps that Facilitate Access: Eyeglasses (Cost: $2.99)</a:t>
            </a:r>
            <a:endParaRPr lang="en-CA" sz="3200" dirty="0"/>
          </a:p>
        </p:txBody>
      </p:sp>
      <p:sp>
        <p:nvSpPr>
          <p:cNvPr id="3" name="Content Placeholder 2"/>
          <p:cNvSpPr>
            <a:spLocks noGrp="1"/>
          </p:cNvSpPr>
          <p:nvPr>
            <p:ph sz="half" idx="1"/>
          </p:nvPr>
        </p:nvSpPr>
        <p:spPr>
          <a:xfrm>
            <a:off x="152400" y="1773936"/>
            <a:ext cx="4343400" cy="4623816"/>
          </a:xfrm>
        </p:spPr>
        <p:txBody>
          <a:bodyPr>
            <a:normAutofit fontScale="70000" lnSpcReduction="20000"/>
          </a:bodyPr>
          <a:lstStyle/>
          <a:p>
            <a:r>
              <a:rPr lang="en-US" dirty="0" smtClean="0"/>
              <a:t>Eyeglasses App</a:t>
            </a:r>
          </a:p>
          <a:p>
            <a:pPr lvl="1"/>
            <a:r>
              <a:rPr lang="en-US" dirty="0" smtClean="0"/>
              <a:t>This app offers 2X, 4X, 6X or 8X magnification levels using the iPhone/iPad autofocusing camera. Simply hold the camera 5 inches from the object you wish to examine to display text or imagery. Ideal for anyone who has trouble reading fine print or needs to see in greater detail, this app is suited for everyday use and for emergencies that require clarity of vision.</a:t>
            </a:r>
          </a:p>
          <a:p>
            <a:pPr lvl="1"/>
            <a:r>
              <a:rPr lang="en-US" dirty="0" smtClean="0"/>
              <a:t>In the classroom:</a:t>
            </a:r>
          </a:p>
          <a:p>
            <a:pPr lvl="2"/>
            <a:r>
              <a:rPr lang="en-US" dirty="0" smtClean="0"/>
              <a:t>This app can support students with visual challenges to have portable access to screen magnification as needed.</a:t>
            </a:r>
          </a:p>
          <a:p>
            <a:pPr lvl="2"/>
            <a:r>
              <a:rPr lang="en-US" dirty="0" smtClean="0"/>
              <a:t>With connection to a projector, this app can also be used as a document camera and enlarge materials for all students to see. </a:t>
            </a:r>
            <a:endParaRPr lang="en-CA" dirty="0"/>
          </a:p>
        </p:txBody>
      </p:sp>
      <p:pic>
        <p:nvPicPr>
          <p:cNvPr id="5" name="Content Placeholder 4" descr="Eyeglass App.png"/>
          <p:cNvPicPr>
            <a:picLocks noGrp="1" noChangeAspect="1"/>
          </p:cNvPicPr>
          <p:nvPr>
            <p:ph sz="half" idx="2"/>
          </p:nvPr>
        </p:nvPicPr>
        <p:blipFill>
          <a:blip r:embed="rId2" cstate="print"/>
          <a:stretch>
            <a:fillRect/>
          </a:stretch>
        </p:blipFill>
        <p:spPr>
          <a:xfrm>
            <a:off x="4800600" y="2590800"/>
            <a:ext cx="4064000" cy="3048000"/>
          </a:xfrm>
        </p:spPr>
      </p:pic>
      <p:pic>
        <p:nvPicPr>
          <p:cNvPr id="38914" name="Picture 2" descr="http://a2.mzstatic.com/us/r1000/052/Purple/7c/36/92/mzl.sbrppodx.175x175-75.jpg"/>
          <p:cNvPicPr>
            <a:picLocks noChangeAspect="1" noChangeArrowheads="1"/>
          </p:cNvPicPr>
          <p:nvPr/>
        </p:nvPicPr>
        <p:blipFill>
          <a:blip r:embed="rId3" cstate="print"/>
          <a:srcRect/>
          <a:stretch>
            <a:fillRect/>
          </a:stretch>
        </p:blipFill>
        <p:spPr bwMode="auto">
          <a:xfrm>
            <a:off x="152400" y="152400"/>
            <a:ext cx="1219199" cy="1219199"/>
          </a:xfrm>
          <a:prstGeom prst="rect">
            <a:avLst/>
          </a:prstGeom>
          <a:noFill/>
        </p:spPr>
      </p:pic>
      <p:pic>
        <p:nvPicPr>
          <p:cNvPr id="7" name="Picture 2" descr="http://a2.mzstatic.com/us/r1000/052/Purple/7c/36/92/mzl.sbrppodx.175x175-75.jpg"/>
          <p:cNvPicPr>
            <a:picLocks noChangeAspect="1" noChangeArrowheads="1"/>
          </p:cNvPicPr>
          <p:nvPr/>
        </p:nvPicPr>
        <p:blipFill>
          <a:blip r:embed="rId3" cstate="print"/>
          <a:srcRect/>
          <a:stretch>
            <a:fillRect/>
          </a:stretch>
        </p:blipFill>
        <p:spPr bwMode="auto">
          <a:xfrm>
            <a:off x="7772400" y="152400"/>
            <a:ext cx="1219199" cy="12191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5257800"/>
            <a:ext cx="8839200" cy="1600200"/>
          </a:xfrm>
        </p:spPr>
        <p:txBody>
          <a:bodyPr>
            <a:noAutofit/>
          </a:bodyPr>
          <a:lstStyle/>
          <a:p>
            <a:pPr algn="ctr"/>
            <a:r>
              <a:rPr lang="en-US" sz="3000" b="0" dirty="0" smtClean="0"/>
              <a:t>Switches help individuals with physical challenges to learn about cause-and-effect, timing, and helps them operate and control computers or other devices.</a:t>
            </a:r>
            <a:endParaRPr lang="en-CA" sz="3000" dirty="0"/>
          </a:p>
        </p:txBody>
      </p:sp>
      <p:sp>
        <p:nvSpPr>
          <p:cNvPr id="6" name="Subtitle 5"/>
          <p:cNvSpPr>
            <a:spLocks noGrp="1"/>
          </p:cNvSpPr>
          <p:nvPr>
            <p:ph type="subTitle" idx="1"/>
          </p:nvPr>
        </p:nvSpPr>
        <p:spPr/>
        <p:txBody>
          <a:bodyPr/>
          <a:lstStyle/>
          <a:p>
            <a:endParaRPr lang="en-CA" dirty="0"/>
          </a:p>
        </p:txBody>
      </p:sp>
      <p:pic>
        <p:nvPicPr>
          <p:cNvPr id="67586" name="Picture 2" descr="http://www.helpkidzlearn.com/parents/switches/able_usershot.jpg"/>
          <p:cNvPicPr>
            <a:picLocks noChangeAspect="1" noChangeArrowheads="1"/>
          </p:cNvPicPr>
          <p:nvPr/>
        </p:nvPicPr>
        <p:blipFill>
          <a:blip r:embed="rId2" cstate="print"/>
          <a:srcRect/>
          <a:stretch>
            <a:fillRect/>
          </a:stretch>
        </p:blipFill>
        <p:spPr bwMode="auto">
          <a:xfrm>
            <a:off x="304800" y="685800"/>
            <a:ext cx="4078817" cy="3581400"/>
          </a:xfrm>
          <a:prstGeom prst="rect">
            <a:avLst/>
          </a:prstGeom>
          <a:noFill/>
        </p:spPr>
      </p:pic>
      <p:pic>
        <p:nvPicPr>
          <p:cNvPr id="67588" name="Picture 4" descr="http://www.helpkidzlearn.com/parents/switches/switches.jpg"/>
          <p:cNvPicPr>
            <a:picLocks noChangeAspect="1" noChangeArrowheads="1"/>
          </p:cNvPicPr>
          <p:nvPr/>
        </p:nvPicPr>
        <p:blipFill>
          <a:blip r:embed="rId3" cstate="print"/>
          <a:srcRect/>
          <a:stretch>
            <a:fillRect/>
          </a:stretch>
        </p:blipFill>
        <p:spPr bwMode="auto">
          <a:xfrm>
            <a:off x="4648200" y="685800"/>
            <a:ext cx="4038600" cy="358986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5181600"/>
            <a:ext cx="9144000" cy="1676400"/>
          </a:xfrm>
        </p:spPr>
        <p:txBody>
          <a:bodyPr>
            <a:normAutofit fontScale="90000"/>
          </a:bodyPr>
          <a:lstStyle/>
          <a:p>
            <a:pPr algn="ctr"/>
            <a:r>
              <a:rPr lang="en-US" b="0" dirty="0" smtClean="0"/>
              <a:t>  </a:t>
            </a:r>
            <a:r>
              <a:rPr lang="en-US" sz="4200" dirty="0" smtClean="0"/>
              <a:t>Did you know that iPads &amp; iPods can be used as switches &amp; accessed with a switch?</a:t>
            </a:r>
            <a:endParaRPr lang="en-CA" sz="4200" dirty="0"/>
          </a:p>
        </p:txBody>
      </p:sp>
      <p:sp>
        <p:nvSpPr>
          <p:cNvPr id="6" name="Subtitle 5"/>
          <p:cNvSpPr>
            <a:spLocks noGrp="1"/>
          </p:cNvSpPr>
          <p:nvPr>
            <p:ph type="subTitle" idx="1"/>
          </p:nvPr>
        </p:nvSpPr>
        <p:spPr/>
        <p:txBody>
          <a:bodyPr/>
          <a:lstStyle/>
          <a:p>
            <a:endParaRPr lang="en-CA" dirty="0"/>
          </a:p>
        </p:txBody>
      </p:sp>
      <p:pic>
        <p:nvPicPr>
          <p:cNvPr id="47110" name="Picture 6" descr="http://conleysolutions.com/wordpress/wp-content/uploads/2010/12/Tunable-Touch-Tap.png"/>
          <p:cNvPicPr>
            <a:picLocks noChangeAspect="1" noChangeArrowheads="1"/>
          </p:cNvPicPr>
          <p:nvPr/>
        </p:nvPicPr>
        <p:blipFill>
          <a:blip r:embed="rId2" cstate="print"/>
          <a:srcRect/>
          <a:stretch>
            <a:fillRect/>
          </a:stretch>
        </p:blipFill>
        <p:spPr bwMode="auto">
          <a:xfrm>
            <a:off x="1371600" y="228600"/>
            <a:ext cx="6324600" cy="4743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fontScale="90000"/>
          </a:bodyPr>
          <a:lstStyle/>
          <a:p>
            <a:pPr algn="ctr"/>
            <a:r>
              <a:rPr lang="en-US" dirty="0" smtClean="0"/>
              <a:t>Switch Access &amp; iPod</a:t>
            </a:r>
            <a:br>
              <a:rPr lang="en-US" dirty="0" smtClean="0"/>
            </a:br>
            <a:r>
              <a:rPr lang="en-US" sz="1800" dirty="0" smtClean="0"/>
              <a:t>RJ Cooper’s Big Button iPod Remote: In this picture, one can see a device that enables a student with fine motor challenges to independently select, play, stop and adjust the volume on an iPod. </a:t>
            </a:r>
            <a:endParaRPr lang="en-CA" dirty="0"/>
          </a:p>
        </p:txBody>
      </p:sp>
      <p:pic>
        <p:nvPicPr>
          <p:cNvPr id="67586" name="Picture 2"/>
          <p:cNvPicPr>
            <a:picLocks noGrp="1" noChangeAspect="1" noChangeArrowheads="1"/>
          </p:cNvPicPr>
          <p:nvPr>
            <p:ph idx="1"/>
          </p:nvPr>
        </p:nvPicPr>
        <p:blipFill>
          <a:blip r:embed="rId2" cstate="print"/>
          <a:srcRect/>
          <a:stretch>
            <a:fillRect/>
          </a:stretch>
        </p:blipFill>
        <p:spPr bwMode="auto">
          <a:xfrm>
            <a:off x="914400" y="1752600"/>
            <a:ext cx="7315200" cy="4892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Switch Access &amp; iPads</a:t>
            </a:r>
            <a:br>
              <a:rPr lang="en-US" dirty="0" smtClean="0"/>
            </a:br>
            <a:r>
              <a:rPr lang="en-US" sz="1800" dirty="0" smtClean="0"/>
              <a:t>These videos show ways that 1 or 2 switches can be used with the augmentative communication apps TapToTalk (left) and Soundingboard 2 (right).</a:t>
            </a:r>
            <a:endParaRPr lang="en-CA" dirty="0"/>
          </a:p>
        </p:txBody>
      </p:sp>
      <p:sp>
        <p:nvSpPr>
          <p:cNvPr id="6" name="Content Placeholder 5"/>
          <p:cNvSpPr>
            <a:spLocks noGrp="1"/>
          </p:cNvSpPr>
          <p:nvPr>
            <p:ph sz="half" idx="1"/>
          </p:nvPr>
        </p:nvSpPr>
        <p:spPr>
          <a:xfrm>
            <a:off x="228600" y="1773936"/>
            <a:ext cx="4267200" cy="4623816"/>
          </a:xfrm>
        </p:spPr>
        <p:txBody>
          <a:bodyPr>
            <a:normAutofit/>
          </a:bodyPr>
          <a:lstStyle/>
          <a:p>
            <a:pPr algn="ctr"/>
            <a:r>
              <a:rPr lang="en-US" sz="2400" dirty="0" smtClean="0"/>
              <a:t>Example of single-switch scanning (RJ Cooper)</a:t>
            </a:r>
            <a:endParaRPr lang="en-CA" sz="2400" dirty="0"/>
          </a:p>
        </p:txBody>
      </p:sp>
      <p:sp>
        <p:nvSpPr>
          <p:cNvPr id="7" name="Content Placeholder 6"/>
          <p:cNvSpPr>
            <a:spLocks noGrp="1"/>
          </p:cNvSpPr>
          <p:nvPr>
            <p:ph sz="half" idx="2"/>
          </p:nvPr>
        </p:nvSpPr>
        <p:spPr>
          <a:xfrm>
            <a:off x="4648200" y="1773936"/>
            <a:ext cx="4343400" cy="4623816"/>
          </a:xfrm>
        </p:spPr>
        <p:txBody>
          <a:bodyPr>
            <a:normAutofit/>
          </a:bodyPr>
          <a:lstStyle/>
          <a:p>
            <a:pPr algn="ctr"/>
            <a:r>
              <a:rPr lang="en-US" sz="2400" dirty="0" smtClean="0"/>
              <a:t>Example of dual switch scanning (Ablenet)</a:t>
            </a:r>
            <a:endParaRPr lang="en-CA" sz="2400" dirty="0"/>
          </a:p>
        </p:txBody>
      </p:sp>
    </p:spTree>
    <p:controls>
      <p:control spid="40962" name="ShockwaveFlash1" r:id="rId2" imgW="2514286" imgH="3428571"/>
      <p:control spid="40964" name="ShockwaveFlash2" r:id="rId3" imgW="2514286" imgH="3428571"/>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Or, alternatively, there are apps that turn the</a:t>
            </a:r>
            <a:br>
              <a:rPr lang="en-US" sz="3200" dirty="0" smtClean="0"/>
            </a:br>
            <a:r>
              <a:rPr lang="en-US" sz="3200" dirty="0" smtClean="0"/>
              <a:t> whole iPad into a switch:</a:t>
            </a:r>
            <a:endParaRPr lang="en-CA" sz="3200" dirty="0"/>
          </a:p>
        </p:txBody>
      </p:sp>
      <p:sp>
        <p:nvSpPr>
          <p:cNvPr id="3" name="Content Placeholder 2"/>
          <p:cNvSpPr>
            <a:spLocks noGrp="1"/>
          </p:cNvSpPr>
          <p:nvPr>
            <p:ph sz="half" idx="1"/>
          </p:nvPr>
        </p:nvSpPr>
        <p:spPr>
          <a:xfrm>
            <a:off x="152400" y="1524000"/>
            <a:ext cx="4648200" cy="5181600"/>
          </a:xfrm>
        </p:spPr>
        <p:txBody>
          <a:bodyPr>
            <a:normAutofit fontScale="92500" lnSpcReduction="20000"/>
          </a:bodyPr>
          <a:lstStyle/>
          <a:p>
            <a:r>
              <a:rPr lang="en-US" sz="2200" dirty="0" smtClean="0"/>
              <a:t>Tap Speak ($14.99)</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1400" dirty="0" smtClean="0"/>
          </a:p>
          <a:p>
            <a:endParaRPr lang="en-US" sz="1400" dirty="0" smtClean="0"/>
          </a:p>
          <a:p>
            <a:endParaRPr lang="en-US" sz="1400" dirty="0" smtClean="0"/>
          </a:p>
          <a:p>
            <a:endParaRPr lang="en-US" sz="1400" dirty="0" smtClean="0"/>
          </a:p>
          <a:p>
            <a:r>
              <a:rPr lang="en-US" sz="1400" dirty="0" smtClean="0"/>
              <a:t>In the classroom, one can use this app to enable students who use a switch to: greet peers; use for games such as “you can’t catch me”;  request “more”,  “help” or “I need a break”; record answers in class;  announce transitions; record repeated words or phrases in a story or record messages between home and school.</a:t>
            </a:r>
          </a:p>
          <a:p>
            <a:r>
              <a:rPr lang="en-US" sz="1400" dirty="0" smtClean="0"/>
              <a:t>What is great about this app is that you can save multiple messages and not need to re-record over old messages.</a:t>
            </a:r>
            <a:endParaRPr lang="en-CA" sz="1400" dirty="0"/>
          </a:p>
        </p:txBody>
      </p:sp>
      <p:sp>
        <p:nvSpPr>
          <p:cNvPr id="4" name="Content Placeholder 3"/>
          <p:cNvSpPr>
            <a:spLocks noGrp="1"/>
          </p:cNvSpPr>
          <p:nvPr>
            <p:ph sz="half" idx="2"/>
          </p:nvPr>
        </p:nvSpPr>
        <p:spPr>
          <a:xfrm>
            <a:off x="4648200" y="1524000"/>
            <a:ext cx="4343400" cy="5105400"/>
          </a:xfrm>
        </p:spPr>
        <p:txBody>
          <a:bodyPr>
            <a:normAutofit fontScale="92500" lnSpcReduction="20000"/>
          </a:bodyPr>
          <a:lstStyle/>
          <a:p>
            <a:r>
              <a:rPr lang="en-US" sz="2200" dirty="0" smtClean="0"/>
              <a:t>Tap Speak Sequence  ($29.99)</a:t>
            </a:r>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r>
              <a:rPr lang="en-US" sz="1300" dirty="0" smtClean="0"/>
              <a:t>With this app, one can use the switch to: gain other people’s attention  (e.g. “come over here”, “I want to talk to you”); start a race in gym class (“ready”, “set”, “go!”);  practice the letters of the alphabet; practice spelling one’s name; read the news to peers; recite a poem or story; take part in a oral presentation in class; tell jokes to peers; take part in  a structured conversation; give messages between peers; adults, home/school; order a meal in a restaurant; make purchases in a shop; or give instructions to the class.</a:t>
            </a:r>
            <a:endParaRPr lang="en-US" sz="2200" dirty="0" smtClean="0"/>
          </a:p>
        </p:txBody>
      </p:sp>
    </p:spTree>
    <p:controls>
      <p:control spid="48129" name="ShockwaveFlash1" r:id="rId2" imgW="2285714" imgH="3048426"/>
      <p:control spid="48130" name="ShockwaveFlash2" r:id="rId3" imgW="2285714" imgH="3048426"/>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iPad Accessibility</a:t>
            </a:r>
            <a:br>
              <a:rPr lang="en-US" dirty="0" smtClean="0"/>
            </a:br>
            <a:endParaRPr lang="en-CA" dirty="0"/>
          </a:p>
        </p:txBody>
      </p:sp>
      <p:sp>
        <p:nvSpPr>
          <p:cNvPr id="11" name="Content Placeholder 10"/>
          <p:cNvSpPr>
            <a:spLocks noGrp="1"/>
          </p:cNvSpPr>
          <p:nvPr>
            <p:ph idx="1"/>
          </p:nvPr>
        </p:nvSpPr>
        <p:spPr/>
        <p:txBody>
          <a:bodyPr>
            <a:normAutofit fontScale="92500" lnSpcReduction="10000"/>
          </a:bodyPr>
          <a:lstStyle/>
          <a:p>
            <a:r>
              <a:rPr lang="en-US" dirty="0" smtClean="0"/>
              <a:t>Did you know?</a:t>
            </a:r>
          </a:p>
          <a:p>
            <a:pPr lvl="1"/>
            <a:r>
              <a:rPr lang="en-US" dirty="0" smtClean="0"/>
              <a:t>The iPad has built-in accessibility features that support:</a:t>
            </a:r>
          </a:p>
          <a:p>
            <a:pPr lvl="2"/>
            <a:r>
              <a:rPr lang="en-US" dirty="0" smtClean="0">
                <a:hlinkClick r:id="rId2" action="ppaction://hlinksldjump"/>
              </a:rPr>
              <a:t>Vision</a:t>
            </a:r>
            <a:endParaRPr lang="en-US" dirty="0" smtClean="0"/>
          </a:p>
          <a:p>
            <a:pPr lvl="2"/>
            <a:r>
              <a:rPr lang="en-US" dirty="0" smtClean="0">
                <a:hlinkClick r:id="rId3" action="ppaction://hlinksldjump"/>
              </a:rPr>
              <a:t>Hearing</a:t>
            </a:r>
            <a:endParaRPr lang="en-US" dirty="0" smtClean="0"/>
          </a:p>
          <a:p>
            <a:pPr lvl="2"/>
            <a:r>
              <a:rPr lang="en-US" dirty="0" smtClean="0">
                <a:hlinkClick r:id="rId4" action="ppaction://hlinksldjump"/>
              </a:rPr>
              <a:t>Physical &amp; Motor Skills</a:t>
            </a:r>
            <a:endParaRPr lang="en-US" dirty="0" smtClean="0"/>
          </a:p>
          <a:p>
            <a:pPr lvl="1"/>
            <a:r>
              <a:rPr lang="en-US" dirty="0" smtClean="0"/>
              <a:t>There are  a number of apps that facilitate access.</a:t>
            </a:r>
          </a:p>
          <a:p>
            <a:pPr lvl="1"/>
            <a:r>
              <a:rPr lang="en-US" dirty="0" smtClean="0"/>
              <a:t>You can use a switch or switches with an iPad.</a:t>
            </a:r>
          </a:p>
          <a:p>
            <a:pPr lvl="1"/>
            <a:r>
              <a:rPr lang="en-US" dirty="0" smtClean="0"/>
              <a:t>All of these accessibility options open possibilities for learning in the classroom.</a:t>
            </a:r>
          </a:p>
          <a:p>
            <a:pPr lvl="1" algn="ctr">
              <a:buNone/>
            </a:pPr>
            <a:r>
              <a:rPr lang="en-US" dirty="0" smtClean="0"/>
              <a:t>Let’s explore…</a:t>
            </a:r>
          </a:p>
          <a:p>
            <a:pPr lvl="1">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Apps that turn the</a:t>
            </a:r>
            <a:br>
              <a:rPr lang="en-US" dirty="0" smtClean="0"/>
            </a:br>
            <a:r>
              <a:rPr lang="en-US" dirty="0" smtClean="0"/>
              <a:t> whole iPad into a switch:</a:t>
            </a:r>
            <a:endParaRPr lang="en-CA" dirty="0"/>
          </a:p>
        </p:txBody>
      </p:sp>
      <p:sp>
        <p:nvSpPr>
          <p:cNvPr id="5" name="Content Placeholder 4"/>
          <p:cNvSpPr>
            <a:spLocks noGrp="1"/>
          </p:cNvSpPr>
          <p:nvPr>
            <p:ph idx="1"/>
          </p:nvPr>
        </p:nvSpPr>
        <p:spPr/>
        <p:txBody>
          <a:bodyPr/>
          <a:lstStyle/>
          <a:p>
            <a:r>
              <a:rPr lang="en-US" dirty="0" smtClean="0"/>
              <a:t>Tap Speak Choice</a:t>
            </a:r>
            <a:endParaRPr lang="en-CA" dirty="0"/>
          </a:p>
        </p:txBody>
      </p:sp>
    </p:spTree>
    <p:controls>
      <p:control spid="58372" name="ShockwaveFlash1" r:id="rId2" imgW="8228571" imgH="4038095"/>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about individuals who need a text-to-speech AAC Device?</a:t>
            </a:r>
            <a:endParaRPr lang="en-CA" dirty="0"/>
          </a:p>
        </p:txBody>
      </p:sp>
      <p:sp>
        <p:nvSpPr>
          <p:cNvPr id="3" name="Content Placeholder 2"/>
          <p:cNvSpPr>
            <a:spLocks noGrp="1"/>
          </p:cNvSpPr>
          <p:nvPr>
            <p:ph idx="1"/>
          </p:nvPr>
        </p:nvSpPr>
        <p:spPr>
          <a:xfrm>
            <a:off x="152400" y="1775191"/>
            <a:ext cx="8686800" cy="4930409"/>
          </a:xfrm>
        </p:spPr>
        <p:txBody>
          <a:bodyPr>
            <a:normAutofit lnSpcReduction="10000"/>
          </a:bodyPr>
          <a:lstStyle/>
          <a:p>
            <a:r>
              <a:rPr lang="en-US" dirty="0" smtClean="0">
                <a:hlinkClick r:id="rId5"/>
              </a:rPr>
              <a:t>PredictAble App</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000" dirty="0" smtClean="0"/>
          </a:p>
          <a:p>
            <a:endParaRPr lang="en-US" sz="1400" dirty="0" smtClean="0"/>
          </a:p>
          <a:p>
            <a:endParaRPr lang="en-US" sz="1400" dirty="0" smtClean="0"/>
          </a:p>
          <a:p>
            <a:r>
              <a:rPr lang="en-US" sz="1400" dirty="0" smtClean="0"/>
              <a:t>For students who can read and write and need a voice output device for writing  support or as a communication device – Predictable may be an option. Predictable is a text-to-speech app that enables users to use direct access, multiple or single switch access with or without scanning, to communicate. For efficiency, this app has word prediction capabilities and enables storage of commonly used phrases . With this app, one can communicate, type responses and send emails, message peers, and  update your facebook status etc. </a:t>
            </a:r>
          </a:p>
          <a:p>
            <a:pPr>
              <a:buNone/>
            </a:pPr>
            <a:endParaRPr lang="en-CA" dirty="0"/>
          </a:p>
        </p:txBody>
      </p:sp>
    </p:spTree>
    <p:controls>
      <p:control spid="41986" name="ShockwaveFlash1" r:id="rId2" imgW="6020640" imgH="2895238"/>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51062"/>
          </a:xfrm>
        </p:spPr>
        <p:txBody>
          <a:bodyPr>
            <a:normAutofit fontScale="90000"/>
          </a:bodyPr>
          <a:lstStyle/>
          <a:p>
            <a:pPr algn="ctr"/>
            <a:r>
              <a:rPr lang="en-US" sz="4000" dirty="0" smtClean="0"/>
              <a:t/>
            </a:r>
            <a:br>
              <a:rPr lang="en-US" sz="4000" dirty="0" smtClean="0"/>
            </a:br>
            <a:r>
              <a:rPr lang="en-US" sz="4000" dirty="0" smtClean="0"/>
              <a:t>Accessibility Options:</a:t>
            </a:r>
            <a:br>
              <a:rPr lang="en-US" sz="4000" dirty="0" smtClean="0"/>
            </a:br>
            <a:r>
              <a:rPr lang="en-US" sz="4000" dirty="0" smtClean="0"/>
              <a:t>Switch Interfaces</a:t>
            </a:r>
            <a:r>
              <a:rPr lang="en-US" dirty="0" smtClean="0"/>
              <a:t/>
            </a:r>
            <a:br>
              <a:rPr lang="en-US" dirty="0" smtClean="0"/>
            </a:br>
            <a:endParaRPr lang="en-CA" dirty="0"/>
          </a:p>
        </p:txBody>
      </p:sp>
      <p:sp>
        <p:nvSpPr>
          <p:cNvPr id="4" name="Content Placeholder 3"/>
          <p:cNvSpPr>
            <a:spLocks noGrp="1"/>
          </p:cNvSpPr>
          <p:nvPr>
            <p:ph sz="half" idx="1"/>
          </p:nvPr>
        </p:nvSpPr>
        <p:spPr>
          <a:xfrm>
            <a:off x="457200" y="2438400"/>
            <a:ext cx="4038600" cy="3959352"/>
          </a:xfrm>
        </p:spPr>
        <p:txBody>
          <a:bodyPr/>
          <a:lstStyle/>
          <a:p>
            <a:r>
              <a:rPr lang="en-US" sz="2400" dirty="0" smtClean="0"/>
              <a:t>Ablenet’s Blue2 Wireless Switch Interface ($149.00)</a:t>
            </a:r>
          </a:p>
          <a:p>
            <a:pPr algn="ctr">
              <a:buNone/>
            </a:pPr>
            <a:endParaRPr lang="en-CA" dirty="0"/>
          </a:p>
        </p:txBody>
      </p:sp>
      <p:sp>
        <p:nvSpPr>
          <p:cNvPr id="7" name="Content Placeholder 6"/>
          <p:cNvSpPr>
            <a:spLocks noGrp="1"/>
          </p:cNvSpPr>
          <p:nvPr>
            <p:ph sz="half" idx="2"/>
          </p:nvPr>
        </p:nvSpPr>
        <p:spPr>
          <a:xfrm>
            <a:off x="4648200" y="2438400"/>
            <a:ext cx="4038600" cy="3959352"/>
          </a:xfrm>
        </p:spPr>
        <p:txBody>
          <a:bodyPr>
            <a:normAutofit/>
          </a:bodyPr>
          <a:lstStyle/>
          <a:p>
            <a:r>
              <a:rPr lang="en-US" sz="2400" dirty="0" smtClean="0"/>
              <a:t>RJ Cooper’s Bluetooth Switch Interface ($99.00)</a:t>
            </a:r>
          </a:p>
        </p:txBody>
      </p:sp>
      <p:pic>
        <p:nvPicPr>
          <p:cNvPr id="8" name="Content Placeholder 5" descr="Blue 2 Switch Interface Ablenet.jpg"/>
          <p:cNvPicPr>
            <a:picLocks noChangeAspect="1"/>
          </p:cNvPicPr>
          <p:nvPr/>
        </p:nvPicPr>
        <p:blipFill>
          <a:blip r:embed="rId2" cstate="print"/>
          <a:stretch>
            <a:fillRect/>
          </a:stretch>
        </p:blipFill>
        <p:spPr>
          <a:xfrm>
            <a:off x="457200" y="3429000"/>
            <a:ext cx="3598333" cy="2590800"/>
          </a:xfrm>
          <a:prstGeom prst="rect">
            <a:avLst/>
          </a:prstGeom>
        </p:spPr>
      </p:pic>
      <p:pic>
        <p:nvPicPr>
          <p:cNvPr id="57348" name="Picture 4"/>
          <p:cNvPicPr>
            <a:picLocks noChangeAspect="1" noChangeArrowheads="1"/>
          </p:cNvPicPr>
          <p:nvPr/>
        </p:nvPicPr>
        <p:blipFill>
          <a:blip r:embed="rId3" cstate="print"/>
          <a:srcRect/>
          <a:stretch>
            <a:fillRect/>
          </a:stretch>
        </p:blipFill>
        <p:spPr bwMode="auto">
          <a:xfrm>
            <a:off x="5029200" y="3733800"/>
            <a:ext cx="3530338" cy="1600200"/>
          </a:xfrm>
          <a:prstGeom prst="rect">
            <a:avLst/>
          </a:prstGeom>
          <a:noFill/>
          <a:ln w="9525">
            <a:noFill/>
            <a:miter lim="800000"/>
            <a:headEnd/>
            <a:tailEnd/>
          </a:ln>
          <a:effectLst/>
        </p:spPr>
      </p:pic>
      <p:sp>
        <p:nvSpPr>
          <p:cNvPr id="9" name="TextBox 8"/>
          <p:cNvSpPr txBox="1"/>
          <p:nvPr/>
        </p:nvSpPr>
        <p:spPr>
          <a:xfrm>
            <a:off x="152400" y="1752600"/>
            <a:ext cx="8673913" cy="646331"/>
          </a:xfrm>
          <a:prstGeom prst="rect">
            <a:avLst/>
          </a:prstGeom>
          <a:noFill/>
        </p:spPr>
        <p:txBody>
          <a:bodyPr wrap="none" rtlCol="0">
            <a:spAutoFit/>
          </a:bodyPr>
          <a:lstStyle/>
          <a:p>
            <a:r>
              <a:rPr lang="en-US" dirty="0" smtClean="0"/>
              <a:t>To use a switch with an iPad, one would need an interface. Two options that are presently </a:t>
            </a:r>
          </a:p>
          <a:p>
            <a:r>
              <a:rPr lang="en-US" dirty="0" smtClean="0"/>
              <a:t>include the following:</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To facilitate use of the iPad in multiple environments, a number of mounting options are now available. </a:t>
            </a:r>
            <a:br>
              <a:rPr lang="en-US" sz="2400" dirty="0" smtClean="0"/>
            </a:br>
            <a:r>
              <a:rPr lang="en-US" sz="2400" dirty="0" smtClean="0"/>
              <a:t>Here is a sample of the possibilities:</a:t>
            </a:r>
            <a:endParaRPr lang="en-CA" sz="2400" dirty="0"/>
          </a:p>
        </p:txBody>
      </p:sp>
      <p:pic>
        <p:nvPicPr>
          <p:cNvPr id="43011" name="Picture 3"/>
          <p:cNvPicPr>
            <a:picLocks noGrp="1" noChangeAspect="1" noChangeArrowheads="1"/>
          </p:cNvPicPr>
          <p:nvPr>
            <p:ph idx="1"/>
          </p:nvPr>
        </p:nvPicPr>
        <p:blipFill>
          <a:blip r:embed="rId3" cstate="print"/>
          <a:srcRect/>
          <a:stretch>
            <a:fillRect/>
          </a:stretch>
        </p:blipFill>
        <p:spPr bwMode="auto">
          <a:xfrm>
            <a:off x="228599" y="1676400"/>
            <a:ext cx="5084379" cy="3276600"/>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cstate="print"/>
          <a:srcRect/>
          <a:stretch>
            <a:fillRect/>
          </a:stretch>
        </p:blipFill>
        <p:spPr bwMode="auto">
          <a:xfrm>
            <a:off x="5410200" y="1676400"/>
            <a:ext cx="1285875" cy="2762250"/>
          </a:xfrm>
          <a:prstGeom prst="rect">
            <a:avLst/>
          </a:prstGeom>
          <a:noFill/>
          <a:ln w="9525">
            <a:noFill/>
            <a:miter lim="800000"/>
            <a:headEnd/>
            <a:tailEnd/>
          </a:ln>
          <a:effectLst/>
        </p:spPr>
      </p:pic>
      <p:pic>
        <p:nvPicPr>
          <p:cNvPr id="43013" name="Picture 5"/>
          <p:cNvPicPr>
            <a:picLocks noChangeAspect="1" noChangeArrowheads="1"/>
          </p:cNvPicPr>
          <p:nvPr/>
        </p:nvPicPr>
        <p:blipFill>
          <a:blip r:embed="rId5" cstate="print"/>
          <a:srcRect/>
          <a:stretch>
            <a:fillRect/>
          </a:stretch>
        </p:blipFill>
        <p:spPr bwMode="auto">
          <a:xfrm>
            <a:off x="533400" y="5029200"/>
            <a:ext cx="1400652" cy="1644015"/>
          </a:xfrm>
          <a:prstGeom prst="rect">
            <a:avLst/>
          </a:prstGeom>
          <a:noFill/>
          <a:ln w="9525">
            <a:noFill/>
            <a:miter lim="800000"/>
            <a:headEnd/>
            <a:tailEnd/>
          </a:ln>
          <a:effectLst/>
        </p:spPr>
      </p:pic>
      <p:pic>
        <p:nvPicPr>
          <p:cNvPr id="43015" name="Picture 7" descr="http://www.rjcooper.com/tablet-mounts/short-arm-side.jpg"/>
          <p:cNvPicPr>
            <a:picLocks noChangeAspect="1" noChangeArrowheads="1"/>
          </p:cNvPicPr>
          <p:nvPr/>
        </p:nvPicPr>
        <p:blipFill>
          <a:blip r:embed="rId6" cstate="print"/>
          <a:srcRect/>
          <a:stretch>
            <a:fillRect/>
          </a:stretch>
        </p:blipFill>
        <p:spPr bwMode="auto">
          <a:xfrm>
            <a:off x="2057400" y="5029200"/>
            <a:ext cx="1371600" cy="1617063"/>
          </a:xfrm>
          <a:prstGeom prst="rect">
            <a:avLst/>
          </a:prstGeom>
          <a:noFill/>
        </p:spPr>
      </p:pic>
      <p:pic>
        <p:nvPicPr>
          <p:cNvPr id="43017" name="Picture 9" descr="http://www.rjcooper.com/tablet-mounts/short-arm-spinclick-rear.jpg"/>
          <p:cNvPicPr>
            <a:picLocks noChangeAspect="1" noChangeArrowheads="1"/>
          </p:cNvPicPr>
          <p:nvPr/>
        </p:nvPicPr>
        <p:blipFill>
          <a:blip r:embed="rId7" cstate="print"/>
          <a:srcRect/>
          <a:stretch>
            <a:fillRect/>
          </a:stretch>
        </p:blipFill>
        <p:spPr bwMode="auto">
          <a:xfrm>
            <a:off x="3581400" y="5029200"/>
            <a:ext cx="1332492" cy="1590576"/>
          </a:xfrm>
          <a:prstGeom prst="rect">
            <a:avLst/>
          </a:prstGeom>
          <a:noFill/>
        </p:spPr>
      </p:pic>
      <p:pic>
        <p:nvPicPr>
          <p:cNvPr id="43020" name="Picture 12"/>
          <p:cNvPicPr>
            <a:picLocks noChangeAspect="1" noChangeArrowheads="1"/>
          </p:cNvPicPr>
          <p:nvPr/>
        </p:nvPicPr>
        <p:blipFill>
          <a:blip r:embed="rId8" cstate="print"/>
          <a:srcRect/>
          <a:stretch>
            <a:fillRect/>
          </a:stretch>
        </p:blipFill>
        <p:spPr bwMode="auto">
          <a:xfrm>
            <a:off x="6858000" y="2362200"/>
            <a:ext cx="2057400" cy="1600200"/>
          </a:xfrm>
          <a:prstGeom prst="rect">
            <a:avLst/>
          </a:prstGeom>
          <a:noFill/>
          <a:ln w="9525">
            <a:noFill/>
            <a:miter lim="800000"/>
            <a:headEnd/>
            <a:tailEnd/>
          </a:ln>
          <a:effectLst/>
        </p:spPr>
      </p:pic>
      <p:pic>
        <p:nvPicPr>
          <p:cNvPr id="43021" name="Picture 13"/>
          <p:cNvPicPr>
            <a:picLocks noChangeAspect="1" noChangeArrowheads="1"/>
          </p:cNvPicPr>
          <p:nvPr/>
        </p:nvPicPr>
        <p:blipFill>
          <a:blip r:embed="rId9" cstate="print"/>
          <a:srcRect/>
          <a:stretch>
            <a:fillRect/>
          </a:stretch>
        </p:blipFill>
        <p:spPr bwMode="auto">
          <a:xfrm>
            <a:off x="6096000" y="4572000"/>
            <a:ext cx="2309327"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With students, a frequent concern is iPad Protection – especially during transitions. To assist, a number of options are now available. Here is a sample of possibilities available: </a:t>
            </a:r>
            <a:endParaRPr lang="en-CA" sz="2400" dirty="0"/>
          </a:p>
        </p:txBody>
      </p:sp>
      <p:pic>
        <p:nvPicPr>
          <p:cNvPr id="50177" name="Picture 1"/>
          <p:cNvPicPr>
            <a:picLocks noGrp="1" noChangeAspect="1" noChangeArrowheads="1"/>
          </p:cNvPicPr>
          <p:nvPr>
            <p:ph sz="half" idx="1"/>
          </p:nvPr>
        </p:nvPicPr>
        <p:blipFill>
          <a:blip r:embed="rId2" cstate="print"/>
          <a:srcRect/>
          <a:stretch>
            <a:fillRect/>
          </a:stretch>
        </p:blipFill>
        <p:spPr bwMode="auto">
          <a:xfrm>
            <a:off x="304800" y="1600201"/>
            <a:ext cx="3429000" cy="2117408"/>
          </a:xfrm>
          <a:prstGeom prst="rect">
            <a:avLst/>
          </a:prstGeom>
          <a:noFill/>
          <a:ln w="9525">
            <a:noFill/>
            <a:miter lim="800000"/>
            <a:headEnd/>
            <a:tailEnd/>
          </a:ln>
          <a:effectLst/>
        </p:spPr>
      </p:pic>
      <p:pic>
        <p:nvPicPr>
          <p:cNvPr id="50179" name="Picture 3" descr="http://www.coastinternational.com.au/blog/wp-content/uploads/2010/11/waterproof-ipad-case.jpg"/>
          <p:cNvPicPr>
            <a:picLocks noChangeAspect="1" noChangeArrowheads="1"/>
          </p:cNvPicPr>
          <p:nvPr/>
        </p:nvPicPr>
        <p:blipFill>
          <a:blip r:embed="rId3" cstate="print"/>
          <a:srcRect/>
          <a:stretch>
            <a:fillRect/>
          </a:stretch>
        </p:blipFill>
        <p:spPr bwMode="auto">
          <a:xfrm>
            <a:off x="152400" y="3810000"/>
            <a:ext cx="1942891" cy="1295400"/>
          </a:xfrm>
          <a:prstGeom prst="rect">
            <a:avLst/>
          </a:prstGeom>
          <a:noFill/>
        </p:spPr>
      </p:pic>
      <p:pic>
        <p:nvPicPr>
          <p:cNvPr id="50180" name="Picture 4"/>
          <p:cNvPicPr>
            <a:picLocks noGrp="1" noChangeAspect="1" noChangeArrowheads="1"/>
          </p:cNvPicPr>
          <p:nvPr>
            <p:ph sz="half" idx="2"/>
          </p:nvPr>
        </p:nvPicPr>
        <p:blipFill>
          <a:blip r:embed="rId4" cstate="print"/>
          <a:srcRect/>
          <a:stretch>
            <a:fillRect/>
          </a:stretch>
        </p:blipFill>
        <p:spPr bwMode="auto">
          <a:xfrm>
            <a:off x="4191000" y="1600200"/>
            <a:ext cx="2057400" cy="2057400"/>
          </a:xfrm>
          <a:prstGeom prst="rect">
            <a:avLst/>
          </a:prstGeom>
          <a:noFill/>
          <a:ln w="9525">
            <a:noFill/>
            <a:miter lim="800000"/>
            <a:headEnd/>
            <a:tailEnd/>
          </a:ln>
          <a:effectLst/>
        </p:spPr>
      </p:pic>
      <p:pic>
        <p:nvPicPr>
          <p:cNvPr id="50182" name="Picture 6" descr="Screen_Shot_2011-08-31_at_10.15.13_PM.png"/>
          <p:cNvPicPr>
            <a:picLocks noChangeAspect="1" noChangeArrowheads="1"/>
          </p:cNvPicPr>
          <p:nvPr/>
        </p:nvPicPr>
        <p:blipFill>
          <a:blip r:embed="rId5" cstate="print"/>
          <a:srcRect/>
          <a:stretch>
            <a:fillRect/>
          </a:stretch>
        </p:blipFill>
        <p:spPr bwMode="auto">
          <a:xfrm>
            <a:off x="685800" y="5200649"/>
            <a:ext cx="3638550" cy="1657351"/>
          </a:xfrm>
          <a:prstGeom prst="rect">
            <a:avLst/>
          </a:prstGeom>
          <a:noFill/>
        </p:spPr>
      </p:pic>
      <p:pic>
        <p:nvPicPr>
          <p:cNvPr id="50184" name="Picture 8" descr="iAdapt1.jpg"/>
          <p:cNvPicPr>
            <a:picLocks noChangeAspect="1" noChangeArrowheads="1"/>
          </p:cNvPicPr>
          <p:nvPr/>
        </p:nvPicPr>
        <p:blipFill>
          <a:blip r:embed="rId6" cstate="print"/>
          <a:srcRect/>
          <a:stretch>
            <a:fillRect/>
          </a:stretch>
        </p:blipFill>
        <p:spPr bwMode="auto">
          <a:xfrm>
            <a:off x="6629400" y="1524000"/>
            <a:ext cx="2286000" cy="2152650"/>
          </a:xfrm>
          <a:prstGeom prst="rect">
            <a:avLst/>
          </a:prstGeom>
          <a:noFill/>
        </p:spPr>
      </p:pic>
      <p:pic>
        <p:nvPicPr>
          <p:cNvPr id="50186" name="Picture 10" descr="holding-landscape.jpg"/>
          <p:cNvPicPr>
            <a:picLocks noChangeAspect="1" noChangeArrowheads="1"/>
          </p:cNvPicPr>
          <p:nvPr/>
        </p:nvPicPr>
        <p:blipFill>
          <a:blip r:embed="rId7" cstate="print"/>
          <a:srcRect/>
          <a:stretch>
            <a:fillRect/>
          </a:stretch>
        </p:blipFill>
        <p:spPr bwMode="auto">
          <a:xfrm>
            <a:off x="7010400" y="4267200"/>
            <a:ext cx="1600200" cy="2165162"/>
          </a:xfrm>
          <a:prstGeom prst="rect">
            <a:avLst/>
          </a:prstGeom>
          <a:noFill/>
        </p:spPr>
      </p:pic>
      <p:pic>
        <p:nvPicPr>
          <p:cNvPr id="50188" name="Picture 12" descr="668_large1.jpg"/>
          <p:cNvPicPr>
            <a:picLocks noChangeAspect="1" noChangeArrowheads="1"/>
          </p:cNvPicPr>
          <p:nvPr/>
        </p:nvPicPr>
        <p:blipFill>
          <a:blip r:embed="rId8" cstate="print"/>
          <a:srcRect/>
          <a:stretch>
            <a:fillRect/>
          </a:stretch>
        </p:blipFill>
        <p:spPr bwMode="auto">
          <a:xfrm>
            <a:off x="2362200" y="3962400"/>
            <a:ext cx="1066800" cy="1066800"/>
          </a:xfrm>
          <a:prstGeom prst="rect">
            <a:avLst/>
          </a:prstGeom>
          <a:noFill/>
        </p:spPr>
      </p:pic>
      <p:pic>
        <p:nvPicPr>
          <p:cNvPr id="50189" name="Picture 13"/>
          <p:cNvPicPr>
            <a:picLocks noChangeAspect="1" noChangeArrowheads="1"/>
          </p:cNvPicPr>
          <p:nvPr/>
        </p:nvPicPr>
        <p:blipFill>
          <a:blip r:embed="rId9" cstate="print"/>
          <a:srcRect/>
          <a:stretch>
            <a:fillRect/>
          </a:stretch>
        </p:blipFill>
        <p:spPr bwMode="auto">
          <a:xfrm>
            <a:off x="4191000" y="4267200"/>
            <a:ext cx="2690813" cy="1722120"/>
          </a:xfrm>
          <a:prstGeom prst="rect">
            <a:avLst/>
          </a:prstGeom>
          <a:noFill/>
          <a:ln w="9525">
            <a:noFill/>
            <a:miter lim="800000"/>
            <a:headEnd/>
            <a:tailEnd/>
          </a:ln>
          <a:effectLst/>
        </p:spPr>
      </p:pic>
      <p:sp>
        <p:nvSpPr>
          <p:cNvPr id="14" name="TextBox 13"/>
          <p:cNvSpPr txBox="1"/>
          <p:nvPr/>
        </p:nvSpPr>
        <p:spPr>
          <a:xfrm>
            <a:off x="152400" y="3352800"/>
            <a:ext cx="3581400" cy="646331"/>
          </a:xfrm>
          <a:prstGeom prst="rect">
            <a:avLst/>
          </a:prstGeom>
          <a:noFill/>
        </p:spPr>
        <p:txBody>
          <a:bodyPr wrap="square" rtlCol="0">
            <a:spAutoFit/>
          </a:bodyPr>
          <a:lstStyle/>
          <a:p>
            <a:pPr algn="ctr"/>
            <a:r>
              <a:rPr lang="en-US" dirty="0" smtClean="0"/>
              <a:t>Big Grips – available through www.adorama.com </a:t>
            </a:r>
            <a:endParaRPr lang="en-CA" dirty="0"/>
          </a:p>
        </p:txBody>
      </p:sp>
      <p:sp>
        <p:nvSpPr>
          <p:cNvPr id="15" name="TextBox 14"/>
          <p:cNvSpPr txBox="1"/>
          <p:nvPr/>
        </p:nvSpPr>
        <p:spPr>
          <a:xfrm>
            <a:off x="4191000" y="3733800"/>
            <a:ext cx="2057400" cy="369332"/>
          </a:xfrm>
          <a:prstGeom prst="rect">
            <a:avLst/>
          </a:prstGeom>
          <a:noFill/>
        </p:spPr>
        <p:txBody>
          <a:bodyPr wrap="square" rtlCol="0">
            <a:spAutoFit/>
          </a:bodyPr>
          <a:lstStyle/>
          <a:p>
            <a:pPr algn="ctr"/>
            <a:r>
              <a:rPr lang="en-US" dirty="0" smtClean="0"/>
              <a:t>Otterbox</a:t>
            </a:r>
            <a:endParaRPr lang="en-CA" dirty="0"/>
          </a:p>
        </p:txBody>
      </p:sp>
      <p:sp>
        <p:nvSpPr>
          <p:cNvPr id="17" name="TextBox 16"/>
          <p:cNvSpPr txBox="1"/>
          <p:nvPr/>
        </p:nvSpPr>
        <p:spPr>
          <a:xfrm>
            <a:off x="3048000" y="6488668"/>
            <a:ext cx="2819400" cy="369332"/>
          </a:xfrm>
          <a:prstGeom prst="rect">
            <a:avLst/>
          </a:prstGeom>
          <a:noFill/>
        </p:spPr>
        <p:txBody>
          <a:bodyPr wrap="square" rtlCol="0">
            <a:spAutoFit/>
          </a:bodyPr>
          <a:lstStyle/>
          <a:p>
            <a:pPr algn="ctr"/>
            <a:r>
              <a:rPr lang="en-US" dirty="0" smtClean="0"/>
              <a:t>Gripcase</a:t>
            </a:r>
            <a:endParaRPr lang="en-CA" dirty="0"/>
          </a:p>
        </p:txBody>
      </p:sp>
      <p:sp>
        <p:nvSpPr>
          <p:cNvPr id="18" name="TextBox 17"/>
          <p:cNvSpPr txBox="1"/>
          <p:nvPr/>
        </p:nvSpPr>
        <p:spPr>
          <a:xfrm>
            <a:off x="4572000" y="6019800"/>
            <a:ext cx="2057400" cy="369332"/>
          </a:xfrm>
          <a:prstGeom prst="rect">
            <a:avLst/>
          </a:prstGeom>
          <a:noFill/>
        </p:spPr>
        <p:txBody>
          <a:bodyPr wrap="square" rtlCol="0">
            <a:spAutoFit/>
          </a:bodyPr>
          <a:lstStyle/>
          <a:p>
            <a:pPr algn="ctr"/>
            <a:r>
              <a:rPr lang="en-US" dirty="0" smtClean="0"/>
              <a:t>Trtlbot Case</a:t>
            </a:r>
            <a:endParaRPr lang="en-CA" dirty="0"/>
          </a:p>
        </p:txBody>
      </p:sp>
      <p:sp>
        <p:nvSpPr>
          <p:cNvPr id="19" name="TextBox 18"/>
          <p:cNvSpPr txBox="1"/>
          <p:nvPr/>
        </p:nvSpPr>
        <p:spPr>
          <a:xfrm>
            <a:off x="6172200" y="6488668"/>
            <a:ext cx="2971800" cy="369332"/>
          </a:xfrm>
          <a:prstGeom prst="rect">
            <a:avLst/>
          </a:prstGeom>
          <a:noFill/>
        </p:spPr>
        <p:txBody>
          <a:bodyPr wrap="square" rtlCol="0">
            <a:spAutoFit/>
          </a:bodyPr>
          <a:lstStyle/>
          <a:p>
            <a:pPr algn="ctr"/>
            <a:r>
              <a:rPr lang="en-US" dirty="0" smtClean="0"/>
              <a:t>RJ Cooper iPad Carrying Case</a:t>
            </a:r>
            <a:endParaRPr lang="en-CA" dirty="0"/>
          </a:p>
        </p:txBody>
      </p:sp>
      <p:sp>
        <p:nvSpPr>
          <p:cNvPr id="20" name="TextBox 19"/>
          <p:cNvSpPr txBox="1"/>
          <p:nvPr/>
        </p:nvSpPr>
        <p:spPr>
          <a:xfrm>
            <a:off x="6705600" y="3657600"/>
            <a:ext cx="2057400" cy="369332"/>
          </a:xfrm>
          <a:prstGeom prst="rect">
            <a:avLst/>
          </a:prstGeom>
          <a:noFill/>
        </p:spPr>
        <p:txBody>
          <a:bodyPr wrap="square" rtlCol="0">
            <a:spAutoFit/>
          </a:bodyPr>
          <a:lstStyle/>
          <a:p>
            <a:pPr algn="ctr"/>
            <a:r>
              <a:rPr lang="en-US" dirty="0" smtClean="0"/>
              <a:t>iAdapter</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8176"/>
          </a:xfrm>
        </p:spPr>
        <p:txBody>
          <a:bodyPr>
            <a:noAutofit/>
          </a:bodyPr>
          <a:lstStyle/>
          <a:p>
            <a:pPr algn="ctr"/>
            <a:r>
              <a:rPr lang="en-US" sz="2400" dirty="0" smtClean="0"/>
              <a:t>For many students with fine motor challenges, the touch screen can be tricky. For some students a commercial or custom stylus may be an option. Here are some options that are presently available: </a:t>
            </a:r>
            <a:endParaRPr lang="en-CA" sz="2400" dirty="0"/>
          </a:p>
        </p:txBody>
      </p:sp>
      <p:pic>
        <p:nvPicPr>
          <p:cNvPr id="48130" name="Picture 2" descr="Screen_Shot_2011-08-31_at_10.23.46_PM.png"/>
          <p:cNvPicPr>
            <a:picLocks noChangeAspect="1" noChangeArrowheads="1"/>
          </p:cNvPicPr>
          <p:nvPr/>
        </p:nvPicPr>
        <p:blipFill>
          <a:blip r:embed="rId2" cstate="print"/>
          <a:srcRect/>
          <a:stretch>
            <a:fillRect/>
          </a:stretch>
        </p:blipFill>
        <p:spPr bwMode="auto">
          <a:xfrm>
            <a:off x="228600" y="1600200"/>
            <a:ext cx="2657475" cy="1762126"/>
          </a:xfrm>
          <a:prstGeom prst="rect">
            <a:avLst/>
          </a:prstGeom>
          <a:noFill/>
        </p:spPr>
      </p:pic>
      <p:pic>
        <p:nvPicPr>
          <p:cNvPr id="48132" name="Picture 4" descr="Screen_shot_2010-10-22_at_11.19.22_PM.png"/>
          <p:cNvPicPr>
            <a:picLocks noChangeAspect="1" noChangeArrowheads="1"/>
          </p:cNvPicPr>
          <p:nvPr/>
        </p:nvPicPr>
        <p:blipFill>
          <a:blip r:embed="rId3" cstate="print"/>
          <a:srcRect/>
          <a:stretch>
            <a:fillRect/>
          </a:stretch>
        </p:blipFill>
        <p:spPr bwMode="auto">
          <a:xfrm>
            <a:off x="381000" y="4191000"/>
            <a:ext cx="2209800" cy="1771651"/>
          </a:xfrm>
          <a:prstGeom prst="rect">
            <a:avLst/>
          </a:prstGeom>
          <a:noFill/>
        </p:spPr>
      </p:pic>
      <p:pic>
        <p:nvPicPr>
          <p:cNvPr id="48133" name="Picture 5"/>
          <p:cNvPicPr>
            <a:picLocks noChangeAspect="1" noChangeArrowheads="1"/>
          </p:cNvPicPr>
          <p:nvPr/>
        </p:nvPicPr>
        <p:blipFill>
          <a:blip r:embed="rId4" cstate="print"/>
          <a:srcRect/>
          <a:stretch>
            <a:fillRect/>
          </a:stretch>
        </p:blipFill>
        <p:spPr bwMode="auto">
          <a:xfrm>
            <a:off x="2819400" y="1524000"/>
            <a:ext cx="3657600" cy="1924223"/>
          </a:xfrm>
          <a:prstGeom prst="rect">
            <a:avLst/>
          </a:prstGeom>
          <a:noFill/>
          <a:ln w="9525">
            <a:noFill/>
            <a:miter lim="800000"/>
            <a:headEnd/>
            <a:tailEnd/>
          </a:ln>
          <a:effectLst/>
        </p:spPr>
      </p:pic>
      <p:sp>
        <p:nvSpPr>
          <p:cNvPr id="8" name="TextBox 7"/>
          <p:cNvSpPr txBox="1"/>
          <p:nvPr/>
        </p:nvSpPr>
        <p:spPr>
          <a:xfrm>
            <a:off x="381000" y="3505200"/>
            <a:ext cx="2495940" cy="369332"/>
          </a:xfrm>
          <a:prstGeom prst="rect">
            <a:avLst/>
          </a:prstGeom>
          <a:noFill/>
        </p:spPr>
        <p:txBody>
          <a:bodyPr wrap="none" rtlCol="0">
            <a:spAutoFit/>
          </a:bodyPr>
          <a:lstStyle/>
          <a:p>
            <a:r>
              <a:rPr lang="en-US" dirty="0" smtClean="0"/>
              <a:t>Doceri Goodpoint Stylus</a:t>
            </a:r>
            <a:endParaRPr lang="en-CA" dirty="0"/>
          </a:p>
        </p:txBody>
      </p:sp>
      <p:sp>
        <p:nvSpPr>
          <p:cNvPr id="9" name="Content Placeholder 8"/>
          <p:cNvSpPr txBox="1">
            <a:spLocks noGrp="1"/>
          </p:cNvSpPr>
          <p:nvPr>
            <p:ph idx="1"/>
          </p:nvPr>
        </p:nvSpPr>
        <p:spPr>
          <a:xfrm>
            <a:off x="457200" y="1775191"/>
            <a:ext cx="267637" cy="630942"/>
          </a:xfrm>
          <a:prstGeom prst="rect">
            <a:avLst/>
          </a:prstGeom>
          <a:noFill/>
        </p:spPr>
        <p:txBody>
          <a:bodyPr wrap="none" rtlCol="0">
            <a:spAutoFit/>
          </a:bodyPr>
          <a:lstStyle/>
          <a:p>
            <a:pPr>
              <a:buNone/>
            </a:pPr>
            <a:endParaRPr lang="en-CA" dirty="0"/>
          </a:p>
        </p:txBody>
      </p:sp>
      <p:sp>
        <p:nvSpPr>
          <p:cNvPr id="10" name="TextBox 9"/>
          <p:cNvSpPr txBox="1"/>
          <p:nvPr/>
        </p:nvSpPr>
        <p:spPr>
          <a:xfrm>
            <a:off x="381000" y="6324600"/>
            <a:ext cx="1994200" cy="369332"/>
          </a:xfrm>
          <a:prstGeom prst="rect">
            <a:avLst/>
          </a:prstGeom>
          <a:noFill/>
        </p:spPr>
        <p:txBody>
          <a:bodyPr wrap="none" rtlCol="0">
            <a:spAutoFit/>
          </a:bodyPr>
          <a:lstStyle/>
          <a:p>
            <a:r>
              <a:rPr lang="en-US" dirty="0" smtClean="0"/>
              <a:t>Pogo Sketch Stylus</a:t>
            </a:r>
            <a:endParaRPr lang="en-CA" dirty="0"/>
          </a:p>
        </p:txBody>
      </p:sp>
      <p:sp>
        <p:nvSpPr>
          <p:cNvPr id="11" name="TextBox 10"/>
          <p:cNvSpPr txBox="1"/>
          <p:nvPr/>
        </p:nvSpPr>
        <p:spPr>
          <a:xfrm>
            <a:off x="2895600" y="3124200"/>
            <a:ext cx="4107045" cy="646331"/>
          </a:xfrm>
          <a:prstGeom prst="rect">
            <a:avLst/>
          </a:prstGeom>
          <a:noFill/>
        </p:spPr>
        <p:txBody>
          <a:bodyPr wrap="square" rtlCol="0">
            <a:spAutoFit/>
          </a:bodyPr>
          <a:lstStyle/>
          <a:p>
            <a:pPr algn="ctr"/>
            <a:r>
              <a:rPr lang="en-US" dirty="0" smtClean="0"/>
              <a:t>Crayola iMarker – </a:t>
            </a:r>
          </a:p>
          <a:p>
            <a:pPr algn="ctr"/>
            <a:r>
              <a:rPr lang="en-US" dirty="0" smtClean="0"/>
              <a:t>Kid-Friendly Stylus</a:t>
            </a:r>
            <a:endParaRPr lang="en-CA" dirty="0"/>
          </a:p>
        </p:txBody>
      </p:sp>
      <p:pic>
        <p:nvPicPr>
          <p:cNvPr id="48135" name="Picture 7" descr="BoxWave Capacitive mini Stylus (Four Colors)"/>
          <p:cNvPicPr>
            <a:picLocks noChangeAspect="1" noChangeArrowheads="1"/>
          </p:cNvPicPr>
          <p:nvPr/>
        </p:nvPicPr>
        <p:blipFill>
          <a:blip r:embed="rId5" cstate="print"/>
          <a:srcRect/>
          <a:stretch>
            <a:fillRect/>
          </a:stretch>
        </p:blipFill>
        <p:spPr bwMode="auto">
          <a:xfrm>
            <a:off x="6629400" y="1600200"/>
            <a:ext cx="2514600" cy="1912061"/>
          </a:xfrm>
          <a:prstGeom prst="rect">
            <a:avLst/>
          </a:prstGeom>
          <a:noFill/>
        </p:spPr>
      </p:pic>
      <p:sp>
        <p:nvSpPr>
          <p:cNvPr id="13" name="TextBox 12"/>
          <p:cNvSpPr txBox="1"/>
          <p:nvPr/>
        </p:nvSpPr>
        <p:spPr>
          <a:xfrm>
            <a:off x="6248400" y="3505200"/>
            <a:ext cx="2949332" cy="923330"/>
          </a:xfrm>
          <a:prstGeom prst="rect">
            <a:avLst/>
          </a:prstGeom>
          <a:noFill/>
        </p:spPr>
        <p:txBody>
          <a:bodyPr wrap="square" rtlCol="0">
            <a:spAutoFit/>
          </a:bodyPr>
          <a:lstStyle/>
          <a:p>
            <a:pPr algn="ctr"/>
            <a:r>
              <a:rPr lang="en-US" dirty="0" smtClean="0"/>
              <a:t>Boxwave Capacitive mini stylus – Attaches to idevice when not in use.</a:t>
            </a:r>
            <a:endParaRPr lang="en-CA" dirty="0"/>
          </a:p>
        </p:txBody>
      </p:sp>
      <p:pic>
        <p:nvPicPr>
          <p:cNvPr id="48137" name="Picture 9" descr="iPad and BoxWave Stylus"/>
          <p:cNvPicPr>
            <a:picLocks noChangeAspect="1" noChangeArrowheads="1"/>
          </p:cNvPicPr>
          <p:nvPr/>
        </p:nvPicPr>
        <p:blipFill>
          <a:blip r:embed="rId6" cstate="print"/>
          <a:srcRect/>
          <a:stretch>
            <a:fillRect/>
          </a:stretch>
        </p:blipFill>
        <p:spPr bwMode="auto">
          <a:xfrm>
            <a:off x="6705600" y="4953000"/>
            <a:ext cx="2286000" cy="1362075"/>
          </a:xfrm>
          <a:prstGeom prst="rect">
            <a:avLst/>
          </a:prstGeom>
          <a:noFill/>
        </p:spPr>
      </p:pic>
      <p:sp>
        <p:nvSpPr>
          <p:cNvPr id="16" name="TextBox 15"/>
          <p:cNvSpPr txBox="1"/>
          <p:nvPr/>
        </p:nvSpPr>
        <p:spPr>
          <a:xfrm>
            <a:off x="3352800" y="6324600"/>
            <a:ext cx="2971800" cy="369332"/>
          </a:xfrm>
          <a:prstGeom prst="rect">
            <a:avLst/>
          </a:prstGeom>
          <a:noFill/>
        </p:spPr>
        <p:txBody>
          <a:bodyPr wrap="square" rtlCol="0">
            <a:spAutoFit/>
          </a:bodyPr>
          <a:lstStyle/>
          <a:p>
            <a:pPr algn="ctr"/>
            <a:r>
              <a:rPr lang="en-US" dirty="0" smtClean="0"/>
              <a:t>Head-mounted stylus</a:t>
            </a:r>
            <a:endParaRPr lang="en-CA" dirty="0"/>
          </a:p>
        </p:txBody>
      </p:sp>
      <p:pic>
        <p:nvPicPr>
          <p:cNvPr id="53250" name="Picture 2" descr="http://www.ram-mount.com/Portals/0/Skins/NationalProducts/images/179wheelchair.jpg"/>
          <p:cNvPicPr>
            <a:picLocks noChangeAspect="1" noChangeArrowheads="1"/>
          </p:cNvPicPr>
          <p:nvPr/>
        </p:nvPicPr>
        <p:blipFill>
          <a:blip r:embed="rId7" cstate="print"/>
          <a:srcRect/>
          <a:stretch>
            <a:fillRect/>
          </a:stretch>
        </p:blipFill>
        <p:spPr bwMode="auto">
          <a:xfrm>
            <a:off x="3810000" y="4038600"/>
            <a:ext cx="2133600" cy="21336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t>To optimize sound quality when using the iPad/iPod to record or produce sound, a number of speakers and microphones are now available. Here is a sample of options: </a:t>
            </a:r>
            <a:endParaRPr lang="en-CA" sz="2700" dirty="0"/>
          </a:p>
        </p:txBody>
      </p:sp>
      <p:pic>
        <p:nvPicPr>
          <p:cNvPr id="7" name="Content Placeholder 4" descr="iPad Speakers.jpg"/>
          <p:cNvPicPr>
            <a:picLocks noChangeAspect="1"/>
          </p:cNvPicPr>
          <p:nvPr/>
        </p:nvPicPr>
        <p:blipFill>
          <a:blip r:embed="rId2" cstate="print"/>
          <a:stretch>
            <a:fillRect/>
          </a:stretch>
        </p:blipFill>
        <p:spPr>
          <a:xfrm>
            <a:off x="381000" y="1524000"/>
            <a:ext cx="1839119" cy="1839119"/>
          </a:xfrm>
          <a:prstGeom prst="rect">
            <a:avLst/>
          </a:prstGeom>
        </p:spPr>
      </p:pic>
      <p:sp>
        <p:nvSpPr>
          <p:cNvPr id="8" name="TextBox 7"/>
          <p:cNvSpPr txBox="1"/>
          <p:nvPr/>
        </p:nvSpPr>
        <p:spPr>
          <a:xfrm>
            <a:off x="0" y="3124200"/>
            <a:ext cx="2554995" cy="369332"/>
          </a:xfrm>
          <a:prstGeom prst="rect">
            <a:avLst/>
          </a:prstGeom>
          <a:noFill/>
        </p:spPr>
        <p:txBody>
          <a:bodyPr wrap="none" rtlCol="0">
            <a:spAutoFit/>
          </a:bodyPr>
          <a:lstStyle/>
          <a:p>
            <a:r>
              <a:rPr lang="en-US" dirty="0" smtClean="0"/>
              <a:t>Chill Pill Mobile Speakers</a:t>
            </a:r>
            <a:endParaRPr lang="en-CA" dirty="0"/>
          </a:p>
        </p:txBody>
      </p:sp>
      <p:pic>
        <p:nvPicPr>
          <p:cNvPr id="52225" name="Picture 1"/>
          <p:cNvPicPr>
            <a:picLocks noGrp="1" noChangeAspect="1" noChangeArrowheads="1"/>
          </p:cNvPicPr>
          <p:nvPr>
            <p:ph sz="half" idx="1"/>
          </p:nvPr>
        </p:nvPicPr>
        <p:blipFill>
          <a:blip r:embed="rId3" cstate="print"/>
          <a:srcRect/>
          <a:stretch>
            <a:fillRect/>
          </a:stretch>
        </p:blipFill>
        <p:spPr bwMode="auto">
          <a:xfrm>
            <a:off x="304800" y="3581400"/>
            <a:ext cx="1988852" cy="2286000"/>
          </a:xfrm>
          <a:prstGeom prst="rect">
            <a:avLst/>
          </a:prstGeom>
          <a:noFill/>
          <a:ln w="9525">
            <a:noFill/>
            <a:miter lim="800000"/>
            <a:headEnd/>
            <a:tailEnd/>
          </a:ln>
          <a:effectLst/>
        </p:spPr>
      </p:pic>
      <p:sp>
        <p:nvSpPr>
          <p:cNvPr id="9" name="TextBox 8"/>
          <p:cNvSpPr txBox="1"/>
          <p:nvPr/>
        </p:nvSpPr>
        <p:spPr>
          <a:xfrm>
            <a:off x="762000" y="6019800"/>
            <a:ext cx="2514600" cy="646331"/>
          </a:xfrm>
          <a:prstGeom prst="rect">
            <a:avLst/>
          </a:prstGeom>
          <a:noFill/>
        </p:spPr>
        <p:txBody>
          <a:bodyPr wrap="square" rtlCol="0">
            <a:spAutoFit/>
          </a:bodyPr>
          <a:lstStyle/>
          <a:p>
            <a:pPr algn="ctr"/>
            <a:r>
              <a:rPr lang="en-US" dirty="0" smtClean="0"/>
              <a:t>RJ Cooper iPad </a:t>
            </a:r>
          </a:p>
          <a:p>
            <a:pPr algn="ctr"/>
            <a:r>
              <a:rPr lang="en-US" dirty="0" smtClean="0"/>
              <a:t>Speakers</a:t>
            </a:r>
            <a:endParaRPr lang="en-CA" dirty="0"/>
          </a:p>
        </p:txBody>
      </p:sp>
      <p:pic>
        <p:nvPicPr>
          <p:cNvPr id="52226" name="Picture 2"/>
          <p:cNvPicPr>
            <a:picLocks noChangeAspect="1" noChangeArrowheads="1"/>
          </p:cNvPicPr>
          <p:nvPr/>
        </p:nvPicPr>
        <p:blipFill>
          <a:blip r:embed="rId4" cstate="print"/>
          <a:srcRect/>
          <a:stretch>
            <a:fillRect/>
          </a:stretch>
        </p:blipFill>
        <p:spPr bwMode="auto">
          <a:xfrm>
            <a:off x="2971800" y="1752600"/>
            <a:ext cx="1905000" cy="1421641"/>
          </a:xfrm>
          <a:prstGeom prst="rect">
            <a:avLst/>
          </a:prstGeom>
          <a:noFill/>
          <a:ln w="9525">
            <a:noFill/>
            <a:miter lim="800000"/>
            <a:headEnd/>
            <a:tailEnd/>
          </a:ln>
          <a:effectLst/>
        </p:spPr>
      </p:pic>
      <p:sp>
        <p:nvSpPr>
          <p:cNvPr id="10" name="TextBox 9"/>
          <p:cNvSpPr txBox="1"/>
          <p:nvPr/>
        </p:nvSpPr>
        <p:spPr>
          <a:xfrm>
            <a:off x="2667000" y="3200400"/>
            <a:ext cx="2971800" cy="369332"/>
          </a:xfrm>
          <a:prstGeom prst="rect">
            <a:avLst/>
          </a:prstGeom>
          <a:noFill/>
        </p:spPr>
        <p:txBody>
          <a:bodyPr wrap="square" rtlCol="0">
            <a:spAutoFit/>
          </a:bodyPr>
          <a:lstStyle/>
          <a:p>
            <a:r>
              <a:rPr lang="en-US" dirty="0" smtClean="0"/>
              <a:t>iMainGo Portable Speakers</a:t>
            </a:r>
            <a:endParaRPr lang="en-CA" dirty="0"/>
          </a:p>
        </p:txBody>
      </p:sp>
      <p:pic>
        <p:nvPicPr>
          <p:cNvPr id="12" name="Picture 3"/>
          <p:cNvPicPr>
            <a:picLocks noChangeAspect="1" noChangeArrowheads="1"/>
          </p:cNvPicPr>
          <p:nvPr/>
        </p:nvPicPr>
        <p:blipFill>
          <a:blip r:embed="rId5" cstate="print"/>
          <a:srcRect/>
          <a:stretch>
            <a:fillRect/>
          </a:stretch>
        </p:blipFill>
        <p:spPr bwMode="auto">
          <a:xfrm>
            <a:off x="2438400" y="3962400"/>
            <a:ext cx="1506124" cy="1981200"/>
          </a:xfrm>
          <a:prstGeom prst="rect">
            <a:avLst/>
          </a:prstGeom>
          <a:noFill/>
          <a:ln w="9525">
            <a:noFill/>
            <a:miter lim="800000"/>
            <a:headEnd/>
            <a:tailEnd/>
          </a:ln>
          <a:effectLst/>
        </p:spPr>
      </p:pic>
      <p:pic>
        <p:nvPicPr>
          <p:cNvPr id="52228" name="Picture 4"/>
          <p:cNvPicPr>
            <a:picLocks noGrp="1" noChangeAspect="1" noChangeArrowheads="1"/>
          </p:cNvPicPr>
          <p:nvPr>
            <p:ph sz="half" idx="2"/>
          </p:nvPr>
        </p:nvPicPr>
        <p:blipFill>
          <a:blip r:embed="rId6" cstate="print"/>
          <a:srcRect/>
          <a:stretch>
            <a:fillRect/>
          </a:stretch>
        </p:blipFill>
        <p:spPr bwMode="auto">
          <a:xfrm>
            <a:off x="4191000" y="3810000"/>
            <a:ext cx="1560943" cy="1498505"/>
          </a:xfrm>
          <a:prstGeom prst="rect">
            <a:avLst/>
          </a:prstGeom>
          <a:noFill/>
          <a:ln w="9525">
            <a:noFill/>
            <a:miter lim="800000"/>
            <a:headEnd/>
            <a:tailEnd/>
          </a:ln>
          <a:effectLst/>
        </p:spPr>
      </p:pic>
      <p:pic>
        <p:nvPicPr>
          <p:cNvPr id="52229" name="Picture 5"/>
          <p:cNvPicPr>
            <a:picLocks noChangeAspect="1" noChangeArrowheads="1"/>
          </p:cNvPicPr>
          <p:nvPr/>
        </p:nvPicPr>
        <p:blipFill>
          <a:blip r:embed="rId7" cstate="print"/>
          <a:srcRect/>
          <a:stretch>
            <a:fillRect/>
          </a:stretch>
        </p:blipFill>
        <p:spPr bwMode="auto">
          <a:xfrm>
            <a:off x="6096000" y="4724400"/>
            <a:ext cx="2476500" cy="1581150"/>
          </a:xfrm>
          <a:prstGeom prst="rect">
            <a:avLst/>
          </a:prstGeom>
          <a:noFill/>
          <a:ln w="9525">
            <a:noFill/>
            <a:miter lim="800000"/>
            <a:headEnd/>
            <a:tailEnd/>
          </a:ln>
          <a:effectLst/>
        </p:spPr>
      </p:pic>
      <p:sp>
        <p:nvSpPr>
          <p:cNvPr id="16" name="TextBox 15"/>
          <p:cNvSpPr txBox="1"/>
          <p:nvPr/>
        </p:nvSpPr>
        <p:spPr>
          <a:xfrm>
            <a:off x="5867400" y="6324600"/>
            <a:ext cx="2819400" cy="369332"/>
          </a:xfrm>
          <a:prstGeom prst="rect">
            <a:avLst/>
          </a:prstGeom>
          <a:noFill/>
        </p:spPr>
        <p:txBody>
          <a:bodyPr wrap="square" rtlCol="0">
            <a:spAutoFit/>
          </a:bodyPr>
          <a:lstStyle/>
          <a:p>
            <a:pPr algn="ctr"/>
            <a:r>
              <a:rPr lang="en-US" dirty="0" smtClean="0"/>
              <a:t>Livespeakrs</a:t>
            </a:r>
            <a:endParaRPr lang="en-CA" dirty="0"/>
          </a:p>
        </p:txBody>
      </p:sp>
      <p:sp>
        <p:nvSpPr>
          <p:cNvPr id="17" name="TextBox 16"/>
          <p:cNvSpPr txBox="1"/>
          <p:nvPr/>
        </p:nvSpPr>
        <p:spPr>
          <a:xfrm>
            <a:off x="4114800" y="5334000"/>
            <a:ext cx="1563826" cy="646331"/>
          </a:xfrm>
          <a:prstGeom prst="rect">
            <a:avLst/>
          </a:prstGeom>
          <a:noFill/>
        </p:spPr>
        <p:txBody>
          <a:bodyPr wrap="none" rtlCol="0">
            <a:spAutoFit/>
          </a:bodyPr>
          <a:lstStyle/>
          <a:p>
            <a:r>
              <a:rPr lang="en-US" dirty="0" smtClean="0"/>
              <a:t>Roxy Portable </a:t>
            </a:r>
          </a:p>
          <a:p>
            <a:r>
              <a:rPr lang="en-US" dirty="0" smtClean="0"/>
              <a:t>iPod Speakers </a:t>
            </a:r>
            <a:endParaRPr lang="en-CA" dirty="0"/>
          </a:p>
        </p:txBody>
      </p:sp>
      <p:pic>
        <p:nvPicPr>
          <p:cNvPr id="52230" name="Picture 6"/>
          <p:cNvPicPr>
            <a:picLocks noChangeAspect="1" noChangeArrowheads="1"/>
          </p:cNvPicPr>
          <p:nvPr/>
        </p:nvPicPr>
        <p:blipFill>
          <a:blip r:embed="rId8" cstate="print"/>
          <a:srcRect/>
          <a:stretch>
            <a:fillRect/>
          </a:stretch>
        </p:blipFill>
        <p:spPr bwMode="auto">
          <a:xfrm>
            <a:off x="6934200" y="2971800"/>
            <a:ext cx="1447800" cy="1447800"/>
          </a:xfrm>
          <a:prstGeom prst="rect">
            <a:avLst/>
          </a:prstGeom>
          <a:noFill/>
          <a:ln w="9525">
            <a:noFill/>
            <a:miter lim="800000"/>
            <a:headEnd/>
            <a:tailEnd/>
          </a:ln>
          <a:effectLst/>
        </p:spPr>
      </p:pic>
      <p:pic>
        <p:nvPicPr>
          <p:cNvPr id="52232" name="Picture 8" descr="VeriCorder Directional Mini Mic for iPod Touch"/>
          <p:cNvPicPr>
            <a:picLocks noChangeAspect="1" noChangeArrowheads="1"/>
          </p:cNvPicPr>
          <p:nvPr/>
        </p:nvPicPr>
        <p:blipFill>
          <a:blip r:embed="rId9" cstate="print"/>
          <a:srcRect/>
          <a:stretch>
            <a:fillRect/>
          </a:stretch>
        </p:blipFill>
        <p:spPr bwMode="auto">
          <a:xfrm>
            <a:off x="155575" y="-1371600"/>
            <a:ext cx="2133600" cy="2857500"/>
          </a:xfrm>
          <a:prstGeom prst="rect">
            <a:avLst/>
          </a:prstGeom>
          <a:noFill/>
        </p:spPr>
      </p:pic>
      <p:pic>
        <p:nvPicPr>
          <p:cNvPr id="52234" name="Picture 10" descr="VeriCorder Directional Mini Mic for iPod Touch"/>
          <p:cNvPicPr>
            <a:picLocks noChangeAspect="1" noChangeArrowheads="1"/>
          </p:cNvPicPr>
          <p:nvPr/>
        </p:nvPicPr>
        <p:blipFill>
          <a:blip r:embed="rId9" cstate="print"/>
          <a:srcRect/>
          <a:stretch>
            <a:fillRect/>
          </a:stretch>
        </p:blipFill>
        <p:spPr bwMode="auto">
          <a:xfrm>
            <a:off x="155575" y="-1371600"/>
            <a:ext cx="2133600" cy="2857500"/>
          </a:xfrm>
          <a:prstGeom prst="rect">
            <a:avLst/>
          </a:prstGeom>
          <a:noFill/>
        </p:spPr>
      </p:pic>
      <p:pic>
        <p:nvPicPr>
          <p:cNvPr id="52236" name="Picture 12" descr="http://ecx.images-amazon.com/images/I/314sCka7riL._SL500_AA300_.jpg"/>
          <p:cNvPicPr>
            <a:picLocks noChangeAspect="1" noChangeArrowheads="1"/>
          </p:cNvPicPr>
          <p:nvPr/>
        </p:nvPicPr>
        <p:blipFill>
          <a:blip r:embed="rId10" cstate="print"/>
          <a:srcRect/>
          <a:stretch>
            <a:fillRect/>
          </a:stretch>
        </p:blipFill>
        <p:spPr bwMode="auto">
          <a:xfrm>
            <a:off x="5410200" y="1752600"/>
            <a:ext cx="1447800" cy="1447800"/>
          </a:xfrm>
          <a:prstGeom prst="rect">
            <a:avLst/>
          </a:prstGeom>
          <a:noFill/>
        </p:spPr>
      </p:pic>
      <p:sp>
        <p:nvSpPr>
          <p:cNvPr id="23" name="TextBox 22"/>
          <p:cNvSpPr txBox="1"/>
          <p:nvPr/>
        </p:nvSpPr>
        <p:spPr>
          <a:xfrm>
            <a:off x="6629400" y="1981200"/>
            <a:ext cx="2079993" cy="369332"/>
          </a:xfrm>
          <a:prstGeom prst="rect">
            <a:avLst/>
          </a:prstGeom>
          <a:noFill/>
        </p:spPr>
        <p:txBody>
          <a:bodyPr wrap="none" rtlCol="0">
            <a:spAutoFit/>
          </a:bodyPr>
          <a:lstStyle/>
          <a:p>
            <a:r>
              <a:rPr lang="en-US" dirty="0" smtClean="0"/>
              <a:t>VeriCorder: MiniMic</a:t>
            </a:r>
            <a:endParaRPr lang="en-CA" dirty="0"/>
          </a:p>
        </p:txBody>
      </p:sp>
      <p:sp>
        <p:nvSpPr>
          <p:cNvPr id="25" name="TextBox 24"/>
          <p:cNvSpPr txBox="1"/>
          <p:nvPr/>
        </p:nvSpPr>
        <p:spPr>
          <a:xfrm>
            <a:off x="7391400" y="4648200"/>
            <a:ext cx="1037463" cy="369332"/>
          </a:xfrm>
          <a:prstGeom prst="rect">
            <a:avLst/>
          </a:prstGeom>
          <a:noFill/>
        </p:spPr>
        <p:txBody>
          <a:bodyPr wrap="none" rtlCol="0">
            <a:spAutoFit/>
          </a:bodyPr>
          <a:lstStyle/>
          <a:p>
            <a:r>
              <a:rPr lang="en-US" dirty="0" smtClean="0"/>
              <a:t>Mini Mic </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For some students, it can be helpful to cover the home button. To assist, two options are available: </a:t>
            </a:r>
            <a:endParaRPr lang="en-CA" sz="2800" dirty="0"/>
          </a:p>
        </p:txBody>
      </p:sp>
      <p:sp>
        <p:nvSpPr>
          <p:cNvPr id="6" name="Content Placeholder 5"/>
          <p:cNvSpPr>
            <a:spLocks noGrp="1"/>
          </p:cNvSpPr>
          <p:nvPr>
            <p:ph sz="half" idx="1"/>
          </p:nvPr>
        </p:nvSpPr>
        <p:spPr>
          <a:xfrm>
            <a:off x="228600" y="1600200"/>
            <a:ext cx="4267200" cy="4797552"/>
          </a:xfrm>
        </p:spPr>
        <p:txBody>
          <a:bodyPr/>
          <a:lstStyle/>
          <a:p>
            <a:r>
              <a:rPr lang="en-US" dirty="0" smtClean="0"/>
              <a:t>Trtlbot Case – </a:t>
            </a:r>
            <a:r>
              <a:rPr lang="en-US" sz="2400" dirty="0" smtClean="0"/>
              <a:t>A case that covers the home button.</a:t>
            </a:r>
          </a:p>
          <a:p>
            <a:endParaRPr lang="en-US" sz="2400" dirty="0" smtClean="0"/>
          </a:p>
          <a:p>
            <a:endParaRPr lang="en-US" sz="2400" dirty="0" smtClean="0"/>
          </a:p>
          <a:p>
            <a:endParaRPr lang="en-US" sz="2400" dirty="0" smtClean="0"/>
          </a:p>
          <a:p>
            <a:endParaRPr lang="en-US" sz="2400" dirty="0" smtClean="0"/>
          </a:p>
          <a:p>
            <a:r>
              <a:rPr lang="en-US" sz="2400" dirty="0" smtClean="0"/>
              <a:t>Bubcaps – Stickers that make it challenging for kids to access the home button.</a:t>
            </a:r>
          </a:p>
          <a:p>
            <a:endParaRPr lang="en-US" sz="2400" dirty="0" smtClean="0"/>
          </a:p>
          <a:p>
            <a:pPr>
              <a:buNone/>
            </a:pPr>
            <a:endParaRPr lang="en-CA" sz="2400" dirty="0"/>
          </a:p>
        </p:txBody>
      </p:sp>
      <p:pic>
        <p:nvPicPr>
          <p:cNvPr id="7" name="Picture 1"/>
          <p:cNvPicPr>
            <a:picLocks noChangeAspect="1" noChangeArrowheads="1"/>
          </p:cNvPicPr>
          <p:nvPr/>
        </p:nvPicPr>
        <p:blipFill>
          <a:blip r:embed="rId5" cstate="print"/>
          <a:srcRect/>
          <a:stretch>
            <a:fillRect/>
          </a:stretch>
        </p:blipFill>
        <p:spPr bwMode="auto">
          <a:xfrm>
            <a:off x="1600200" y="2514600"/>
            <a:ext cx="1739392" cy="1371600"/>
          </a:xfrm>
          <a:prstGeom prst="rect">
            <a:avLst/>
          </a:prstGeom>
          <a:noFill/>
          <a:ln w="9525">
            <a:noFill/>
            <a:miter lim="800000"/>
            <a:headEnd/>
            <a:tailEnd/>
          </a:ln>
          <a:effectLst/>
        </p:spPr>
      </p:pic>
      <p:sp>
        <p:nvSpPr>
          <p:cNvPr id="9" name="Content Placeholder 8"/>
          <p:cNvSpPr>
            <a:spLocks noGrp="1"/>
          </p:cNvSpPr>
          <p:nvPr>
            <p:ph sz="half" idx="2"/>
          </p:nvPr>
        </p:nvSpPr>
        <p:spPr/>
        <p:txBody>
          <a:bodyPr/>
          <a:lstStyle/>
          <a:p>
            <a:pPr>
              <a:buNone/>
            </a:pPr>
            <a:endParaRPr lang="en-CA" dirty="0"/>
          </a:p>
        </p:txBody>
      </p:sp>
      <p:pic>
        <p:nvPicPr>
          <p:cNvPr id="46083" name="Picture 3"/>
          <p:cNvPicPr>
            <a:picLocks noChangeAspect="1" noChangeArrowheads="1"/>
          </p:cNvPicPr>
          <p:nvPr/>
        </p:nvPicPr>
        <p:blipFill>
          <a:blip r:embed="rId6" cstate="print"/>
          <a:srcRect/>
          <a:stretch>
            <a:fillRect/>
          </a:stretch>
        </p:blipFill>
        <p:spPr bwMode="auto">
          <a:xfrm>
            <a:off x="1905000" y="5334000"/>
            <a:ext cx="990600" cy="990600"/>
          </a:xfrm>
          <a:prstGeom prst="rect">
            <a:avLst/>
          </a:prstGeom>
          <a:noFill/>
          <a:ln w="9525">
            <a:noFill/>
            <a:miter lim="800000"/>
            <a:headEnd/>
            <a:tailEnd/>
          </a:ln>
          <a:effectLst/>
        </p:spPr>
      </p:pic>
    </p:spTree>
    <p:controls>
      <p:control spid="51201" name="ShockwaveFlash1" r:id="rId2" imgW="4038095" imgH="4648849"/>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Technology is truly the great equalizer!</a:t>
            </a:r>
            <a:endParaRPr lang="en-CA" dirty="0"/>
          </a:p>
        </p:txBody>
      </p:sp>
      <p:sp>
        <p:nvSpPr>
          <p:cNvPr id="3" name="Content Placeholder 2"/>
          <p:cNvSpPr>
            <a:spLocks noGrp="1"/>
          </p:cNvSpPr>
          <p:nvPr>
            <p:ph idx="1"/>
          </p:nvPr>
        </p:nvSpPr>
        <p:spPr/>
        <p:txBody>
          <a:bodyPr>
            <a:normAutofit lnSpcReduction="10000"/>
          </a:bodyPr>
          <a:lstStyle/>
          <a:p>
            <a:r>
              <a:rPr lang="en-US" sz="2400" dirty="0" smtClean="0"/>
              <a:t>Thank you for reviewing this presentation on iPad accessibility. </a:t>
            </a:r>
          </a:p>
          <a:p>
            <a:r>
              <a:rPr lang="en-US" sz="2400" dirty="0" smtClean="0"/>
              <a:t>We look forward to hearing from you on how you are using iTechnologies to engage, meet learning needs and foster independence for students.</a:t>
            </a:r>
          </a:p>
          <a:p>
            <a:pPr lvl="1"/>
            <a:r>
              <a:rPr lang="en-US" sz="2400" dirty="0" smtClean="0"/>
              <a:t>Please email your experiences and strategies to the email below. We would like to post your experiences to share resources, ideas and practical experiences with others across the province.</a:t>
            </a:r>
          </a:p>
          <a:p>
            <a:r>
              <a:rPr lang="en-US" sz="2400" dirty="0" smtClean="0"/>
              <a:t>In addition, if you have any further questions/comments, please do not hesitate to phone or email:</a:t>
            </a:r>
          </a:p>
          <a:p>
            <a:pPr lvl="1"/>
            <a:r>
              <a:rPr lang="en-US" sz="2000" dirty="0" smtClean="0"/>
              <a:t>Louise Burridge: 1-306-787-0561</a:t>
            </a:r>
          </a:p>
          <a:p>
            <a:pPr lvl="1"/>
            <a:r>
              <a:rPr lang="en-US" sz="2000" dirty="0" smtClean="0"/>
              <a:t>Email: lburridge@gov.sk.ca</a:t>
            </a:r>
          </a:p>
          <a:p>
            <a:pPr lvl="1"/>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 Introduction</a:t>
            </a:r>
            <a:endParaRPr lang="en-CA" dirty="0"/>
          </a:p>
        </p:txBody>
      </p:sp>
      <p:sp>
        <p:nvSpPr>
          <p:cNvPr id="3" name="Content Placeholder 2"/>
          <p:cNvSpPr>
            <a:spLocks noGrp="1"/>
          </p:cNvSpPr>
          <p:nvPr>
            <p:ph idx="1"/>
          </p:nvPr>
        </p:nvSpPr>
        <p:spPr/>
        <p:txBody>
          <a:bodyPr/>
          <a:lstStyle/>
          <a:p>
            <a:endParaRPr lang="en-CA" dirty="0"/>
          </a:p>
        </p:txBody>
      </p:sp>
    </p:spTree>
    <p:controls>
      <p:control spid="17410" name="ShockwaveFlash1" r:id="rId2" imgW="8228571" imgH="4723810"/>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Accessibility Options: Vision</a:t>
            </a:r>
            <a:endParaRPr lang="en-CA" dirty="0"/>
          </a:p>
        </p:txBody>
      </p:sp>
      <p:sp>
        <p:nvSpPr>
          <p:cNvPr id="4" name="Content Placeholder 3"/>
          <p:cNvSpPr>
            <a:spLocks noGrp="1"/>
          </p:cNvSpPr>
          <p:nvPr>
            <p:ph sz="half" idx="1"/>
          </p:nvPr>
        </p:nvSpPr>
        <p:spPr>
          <a:xfrm>
            <a:off x="0" y="1600200"/>
            <a:ext cx="5943600" cy="5257800"/>
          </a:xfrm>
        </p:spPr>
        <p:txBody>
          <a:bodyPr>
            <a:normAutofit fontScale="62500" lnSpcReduction="20000"/>
          </a:bodyPr>
          <a:lstStyle/>
          <a:p>
            <a:r>
              <a:rPr lang="en-US" dirty="0" smtClean="0"/>
              <a:t>Built into each iPad/iPod there is:</a:t>
            </a:r>
            <a:endParaRPr lang="en-CA" dirty="0" smtClean="0"/>
          </a:p>
          <a:p>
            <a:pPr lvl="1"/>
            <a:r>
              <a:rPr lang="en-US" sz="2600" dirty="0" smtClean="0"/>
              <a:t>Voice Over with an adjustable speaking rate &amp; reading options (Roter) .This feature enables students with visual challenges to navigate the screen and open desired programs.</a:t>
            </a:r>
          </a:p>
          <a:p>
            <a:pPr lvl="1"/>
            <a:r>
              <a:rPr lang="en-US" sz="2600" dirty="0" smtClean="0"/>
              <a:t>A speak selection options that enables one to have selected text read aloud. This feature enables students to hear text spoken aloud. For children with visual challenges and/or reading  difficulties,  this can be a invaluable tool that can be turned on or off as needed. </a:t>
            </a:r>
          </a:p>
          <a:p>
            <a:pPr lvl="1"/>
            <a:r>
              <a:rPr lang="en-US" sz="2600" dirty="0" smtClean="0"/>
              <a:t>Word Prediction features. This feature provides a student with a number of words that are frequently used in response to a user's keystrokes. Word prediction increases the speed of typing and reduces the number of keystrokes required.</a:t>
            </a:r>
          </a:p>
          <a:p>
            <a:pPr lvl="1"/>
            <a:r>
              <a:rPr lang="en-US" sz="2600" dirty="0" smtClean="0"/>
              <a:t>Ability to facilitate wireless Braille displays.</a:t>
            </a:r>
          </a:p>
          <a:p>
            <a:pPr lvl="1"/>
            <a:r>
              <a:rPr lang="en-US" sz="2600" dirty="0" smtClean="0"/>
              <a:t>Zoom, large text &amp; contrast options to enhance visual efficiency.</a:t>
            </a:r>
          </a:p>
          <a:p>
            <a:pPr lvl="1"/>
            <a:r>
              <a:rPr lang="en-US" sz="2600" dirty="0" smtClean="0"/>
              <a:t>Audible alerts that are programmable. Audible alerts can be used to remind students to complete desired tasks and  to support efficient transitions.</a:t>
            </a:r>
          </a:p>
          <a:p>
            <a:pPr lvl="1"/>
            <a:r>
              <a:rPr lang="en-US" sz="2600" dirty="0" smtClean="0"/>
              <a:t>For more information, visit: </a:t>
            </a:r>
            <a:r>
              <a:rPr lang="en-CA" sz="2600" dirty="0" smtClean="0">
                <a:hlinkClick r:id="rId2"/>
              </a:rPr>
              <a:t>http://www.apple.com/accessibility/ipad/vision.html</a:t>
            </a:r>
            <a:endParaRPr lang="en-CA" sz="26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CA" dirty="0"/>
          </a:p>
        </p:txBody>
      </p:sp>
      <p:pic>
        <p:nvPicPr>
          <p:cNvPr id="8" name="Content Placeholder 7" descr="Voice Over 2.jpg"/>
          <p:cNvPicPr>
            <a:picLocks noGrp="1" noChangeAspect="1"/>
          </p:cNvPicPr>
          <p:nvPr>
            <p:ph sz="half" idx="2"/>
          </p:nvPr>
        </p:nvPicPr>
        <p:blipFill>
          <a:blip r:embed="rId3" cstate="print"/>
          <a:stretch>
            <a:fillRect/>
          </a:stretch>
        </p:blipFill>
        <p:spPr>
          <a:xfrm>
            <a:off x="6172200" y="1905000"/>
            <a:ext cx="2667000" cy="4114800"/>
          </a:xfrm>
        </p:spPr>
      </p:pic>
      <p:sp>
        <p:nvSpPr>
          <p:cNvPr id="6" name="TextBox 5"/>
          <p:cNvSpPr txBox="1"/>
          <p:nvPr/>
        </p:nvSpPr>
        <p:spPr>
          <a:xfrm>
            <a:off x="6096001" y="5791200"/>
            <a:ext cx="2819400" cy="1015663"/>
          </a:xfrm>
          <a:prstGeom prst="rect">
            <a:avLst/>
          </a:prstGeom>
          <a:noFill/>
        </p:spPr>
        <p:txBody>
          <a:bodyPr wrap="square" rtlCol="0">
            <a:spAutoFit/>
          </a:bodyPr>
          <a:lstStyle/>
          <a:p>
            <a:r>
              <a:rPr lang="en-US" sz="1200" dirty="0" smtClean="0"/>
              <a:t>When an individual places their finger</a:t>
            </a:r>
          </a:p>
          <a:p>
            <a:r>
              <a:rPr lang="en-US" sz="1200" dirty="0" smtClean="0"/>
              <a:t>o</a:t>
            </a:r>
            <a:r>
              <a:rPr lang="en-US" sz="1200" dirty="0" smtClean="0"/>
              <a:t>ver an icon or word, Voice Over reads the word or describes the app aloud. This  facilitates navigation of the device for  individuals with visual impairments.</a:t>
            </a:r>
            <a:endParaRPr lang="en-CA"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Accessibility Options: Hearing</a:t>
            </a:r>
            <a:endParaRPr lang="en-CA" dirty="0"/>
          </a:p>
        </p:txBody>
      </p:sp>
      <p:sp>
        <p:nvSpPr>
          <p:cNvPr id="6" name="Content Placeholder 5"/>
          <p:cNvSpPr>
            <a:spLocks noGrp="1"/>
          </p:cNvSpPr>
          <p:nvPr>
            <p:ph idx="1"/>
          </p:nvPr>
        </p:nvSpPr>
        <p:spPr>
          <a:xfrm>
            <a:off x="228600" y="1775191"/>
            <a:ext cx="8458200" cy="4854209"/>
          </a:xfrm>
        </p:spPr>
        <p:txBody>
          <a:bodyPr>
            <a:normAutofit fontScale="62500" lnSpcReduction="20000"/>
          </a:bodyPr>
          <a:lstStyle/>
          <a:p>
            <a:r>
              <a:rPr lang="en-US" dirty="0" smtClean="0"/>
              <a:t>Built into each iPad/iPod there is:</a:t>
            </a:r>
          </a:p>
          <a:p>
            <a:pPr lvl="1"/>
            <a:r>
              <a:rPr lang="en-US" dirty="0" smtClean="0"/>
              <a:t>Facetime: This is ideal for individuals who communicate using sign language or by lip reading. It is also a wonderful tool to facilitate independence. Students can complete a task independently and an adult can employ Facetime to check-in and ask to see what they are doing (i.e. what question they are on, who they are with etc.). In addition, children who struggle to remember longer instructions can quickly Facetime their teacher for a review of the instructions as needed.</a:t>
            </a:r>
          </a:p>
          <a:p>
            <a:pPr lvl="1"/>
            <a:r>
              <a:rPr lang="en-US" dirty="0" smtClean="0"/>
              <a:t>Option for closed captioning.</a:t>
            </a:r>
          </a:p>
          <a:p>
            <a:pPr lvl="1"/>
            <a:r>
              <a:rPr lang="en-US" dirty="0" smtClean="0"/>
              <a:t>A headphone Jack &amp; Bluetooth Audio is available.</a:t>
            </a:r>
          </a:p>
          <a:p>
            <a:pPr lvl="1"/>
            <a:r>
              <a:rPr lang="en-US" dirty="0" smtClean="0"/>
              <a:t>Mono audio features.</a:t>
            </a:r>
          </a:p>
          <a:p>
            <a:pPr lvl="1"/>
            <a:r>
              <a:rPr lang="en-US" dirty="0" smtClean="0"/>
              <a:t>Access to read messages with iMessage – this can be with one or more students/teachers. For example, in the classroom, students can post questions/comments and all students can read or listen to the messages as they appear.</a:t>
            </a:r>
          </a:p>
          <a:p>
            <a:pPr lvl="1"/>
            <a:r>
              <a:rPr lang="en-US" dirty="0" smtClean="0"/>
              <a:t>Programmable visual alerts to remind students to complete tasks and to assist with transitions.</a:t>
            </a:r>
          </a:p>
          <a:p>
            <a:pPr lvl="1"/>
            <a:r>
              <a:rPr lang="en-US" dirty="0" smtClean="0"/>
              <a:t>For more information, visit </a:t>
            </a:r>
            <a:r>
              <a:rPr lang="en-CA" dirty="0" smtClean="0">
                <a:hlinkClick r:id="rId2"/>
              </a:rPr>
              <a:t>http://www.apple.com/accessibility/ipad/hearing.html</a:t>
            </a:r>
            <a:endParaRPr lang="en-CA" dirty="0" smtClean="0"/>
          </a:p>
          <a:p>
            <a:pPr lvl="1"/>
            <a:endParaRPr lang="en-US" dirty="0" smtClean="0"/>
          </a:p>
          <a:p>
            <a:pPr lvl="1"/>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Accessibility Options: </a:t>
            </a:r>
            <a:br>
              <a:rPr lang="en-US" dirty="0" smtClean="0"/>
            </a:br>
            <a:r>
              <a:rPr lang="en-US" dirty="0" smtClean="0"/>
              <a:t>Physical &amp; Motor Skills</a:t>
            </a:r>
            <a:endParaRPr lang="en-CA" dirty="0"/>
          </a:p>
        </p:txBody>
      </p:sp>
      <p:sp>
        <p:nvSpPr>
          <p:cNvPr id="6" name="Content Placeholder 5"/>
          <p:cNvSpPr>
            <a:spLocks noGrp="1"/>
          </p:cNvSpPr>
          <p:nvPr>
            <p:ph sz="half" idx="1"/>
          </p:nvPr>
        </p:nvSpPr>
        <p:spPr>
          <a:xfrm>
            <a:off x="228600" y="1773936"/>
            <a:ext cx="5486400" cy="4931664"/>
          </a:xfrm>
        </p:spPr>
        <p:txBody>
          <a:bodyPr>
            <a:normAutofit fontScale="70000" lnSpcReduction="20000"/>
          </a:bodyPr>
          <a:lstStyle/>
          <a:p>
            <a:r>
              <a:rPr lang="en-US" dirty="0" smtClean="0"/>
              <a:t>Built into each iPad/iPod there is:</a:t>
            </a:r>
            <a:endParaRPr lang="en-CA" dirty="0" smtClean="0">
              <a:hlinkClick r:id="rId2"/>
            </a:endParaRPr>
          </a:p>
          <a:p>
            <a:pPr lvl="1"/>
            <a:r>
              <a:rPr lang="en-US" dirty="0" smtClean="0"/>
              <a:t>Large multi-touch display</a:t>
            </a:r>
          </a:p>
          <a:p>
            <a:pPr lvl="1"/>
            <a:r>
              <a:rPr lang="en-US" dirty="0" smtClean="0"/>
              <a:t>Assistive touch (see picture) that enables one to complete many functions with one touch (great for individuals with limited dexterity and/or who employ a stylus). </a:t>
            </a:r>
          </a:p>
          <a:p>
            <a:pPr lvl="1"/>
            <a:r>
              <a:rPr lang="en-US" dirty="0" smtClean="0"/>
              <a:t>Tactile buttons</a:t>
            </a:r>
          </a:p>
          <a:p>
            <a:pPr lvl="1"/>
            <a:r>
              <a:rPr lang="en-US" dirty="0" smtClean="0"/>
              <a:t>Onscreen keyboard with word prediction. This makes the iPad highly portable for all students. They do not have to carry an external keyboard to type on the iPad.</a:t>
            </a:r>
          </a:p>
          <a:p>
            <a:pPr lvl="1"/>
            <a:r>
              <a:rPr lang="en-US" dirty="0" smtClean="0"/>
              <a:t>Options for external keyboards and switch access. If a student needs to use a switch or an adapted keyboard to access an iPad – this is an option. In the classroom, this means that like a computer, the iPad can be made accessible for almost all students.</a:t>
            </a:r>
          </a:p>
          <a:p>
            <a:pPr lvl="1"/>
            <a:r>
              <a:rPr lang="en-US" dirty="0" smtClean="0"/>
              <a:t>For more information visit: </a:t>
            </a:r>
            <a:r>
              <a:rPr lang="en-CA" dirty="0" smtClean="0">
                <a:hlinkClick r:id="rId2"/>
              </a:rPr>
              <a:t>http://www.apple.com/accessibility/ipad/physical.html</a:t>
            </a:r>
            <a:endParaRPr lang="en-CA" dirty="0" smtClean="0"/>
          </a:p>
          <a:p>
            <a:endParaRPr lang="en-CA" dirty="0" smtClean="0"/>
          </a:p>
          <a:p>
            <a:endParaRPr lang="en-CA" dirty="0"/>
          </a:p>
        </p:txBody>
      </p:sp>
      <p:pic>
        <p:nvPicPr>
          <p:cNvPr id="8" name="Content Placeholder 7" descr="Assistive Touch Image 2.jpg"/>
          <p:cNvPicPr>
            <a:picLocks noGrp="1" noChangeAspect="1"/>
          </p:cNvPicPr>
          <p:nvPr>
            <p:ph sz="half" idx="2"/>
          </p:nvPr>
        </p:nvPicPr>
        <p:blipFill>
          <a:blip r:embed="rId3" cstate="print"/>
          <a:stretch>
            <a:fillRect/>
          </a:stretch>
        </p:blipFill>
        <p:spPr>
          <a:xfrm>
            <a:off x="5943600" y="1905000"/>
            <a:ext cx="2971800" cy="446582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Video Overview of iOS 5 Accessibility Options</a:t>
            </a:r>
            <a:endParaRPr lang="en-CA" dirty="0"/>
          </a:p>
        </p:txBody>
      </p:sp>
      <p:sp>
        <p:nvSpPr>
          <p:cNvPr id="5" name="Content Placeholder 4"/>
          <p:cNvSpPr>
            <a:spLocks noGrp="1"/>
          </p:cNvSpPr>
          <p:nvPr>
            <p:ph idx="1"/>
          </p:nvPr>
        </p:nvSpPr>
        <p:spPr/>
        <p:txBody>
          <a:bodyPr/>
          <a:lstStyle/>
          <a:p>
            <a:pPr lvl="1">
              <a:buNone/>
            </a:pPr>
            <a:endParaRPr lang="en-US" dirty="0" smtClean="0"/>
          </a:p>
          <a:p>
            <a:pPr lvl="1">
              <a:buNone/>
            </a:pPr>
            <a:endParaRPr lang="en-CA" dirty="0"/>
          </a:p>
        </p:txBody>
      </p:sp>
    </p:spTree>
    <p:controls>
      <p:control spid="39940" name="ShockwaveFlash1" r:id="rId2" imgW="8306960" imgH="4648849"/>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648200" y="990600"/>
            <a:ext cx="4114800" cy="4038600"/>
          </a:xfrm>
        </p:spPr>
        <p:txBody>
          <a:bodyPr>
            <a:normAutofit/>
          </a:bodyPr>
          <a:lstStyle/>
          <a:p>
            <a:pPr algn="ctr"/>
            <a:r>
              <a:rPr lang="en-US" dirty="0" smtClean="0"/>
              <a:t>Samples of Apps that Facilitate Access:</a:t>
            </a:r>
            <a:endParaRPr lang="en-CA" dirty="0"/>
          </a:p>
        </p:txBody>
      </p:sp>
      <p:sp>
        <p:nvSpPr>
          <p:cNvPr id="10" name="Subtitle 9"/>
          <p:cNvSpPr>
            <a:spLocks noGrp="1"/>
          </p:cNvSpPr>
          <p:nvPr>
            <p:ph type="subTitle" idx="1"/>
          </p:nvPr>
        </p:nvSpPr>
        <p:spPr>
          <a:xfrm>
            <a:off x="762000" y="1828800"/>
            <a:ext cx="8077200" cy="1499616"/>
          </a:xfrm>
        </p:spPr>
        <p:txBody>
          <a:bodyPr/>
          <a:lstStyle/>
          <a:p>
            <a:endParaRPr lang="en-CA" dirty="0"/>
          </a:p>
        </p:txBody>
      </p:sp>
      <p:pic>
        <p:nvPicPr>
          <p:cNvPr id="11" name="Picture 10" descr="apple-apps-f (1).jpg"/>
          <p:cNvPicPr>
            <a:picLocks noChangeAspect="1"/>
          </p:cNvPicPr>
          <p:nvPr/>
        </p:nvPicPr>
        <p:blipFill>
          <a:blip r:embed="rId2" cstate="print"/>
          <a:stretch>
            <a:fillRect/>
          </a:stretch>
        </p:blipFill>
        <p:spPr>
          <a:xfrm>
            <a:off x="609600" y="0"/>
            <a:ext cx="3352800" cy="5029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Sampling of Apps that Facilitate Access: Sound Amp R ($4.99)</a:t>
            </a:r>
            <a:br>
              <a:rPr lang="en-US" dirty="0" smtClean="0"/>
            </a:br>
            <a:endParaRPr lang="en-CA" dirty="0"/>
          </a:p>
        </p:txBody>
      </p:sp>
      <p:sp>
        <p:nvSpPr>
          <p:cNvPr id="6" name="Content Placeholder 5"/>
          <p:cNvSpPr>
            <a:spLocks noGrp="1"/>
          </p:cNvSpPr>
          <p:nvPr>
            <p:ph sz="half" idx="1"/>
          </p:nvPr>
        </p:nvSpPr>
        <p:spPr>
          <a:xfrm>
            <a:off x="0" y="1600200"/>
            <a:ext cx="4953000" cy="5105400"/>
          </a:xfrm>
        </p:spPr>
        <p:txBody>
          <a:bodyPr>
            <a:normAutofit fontScale="70000" lnSpcReduction="20000"/>
          </a:bodyPr>
          <a:lstStyle/>
          <a:p>
            <a:r>
              <a:rPr lang="en-US" dirty="0" smtClean="0"/>
              <a:t>App that allows you to discreetly amplify  and record sounds around you.</a:t>
            </a:r>
          </a:p>
          <a:p>
            <a:r>
              <a:rPr lang="en-US" dirty="0" smtClean="0"/>
              <a:t>This application for iPhone, iPad and iPod touch uses the built-in microphone or headset with mic to amplify nearby sound. You can adjust volume, tone, and background sound levels and make recordings.</a:t>
            </a:r>
          </a:p>
          <a:p>
            <a:r>
              <a:rPr lang="en-US" dirty="0" smtClean="0"/>
              <a:t>In the classroom, one can use this app to record students reading and then listen to their recordings as time permits.  </a:t>
            </a:r>
          </a:p>
          <a:p>
            <a:r>
              <a:rPr lang="en-US" dirty="0" smtClean="0"/>
              <a:t>SLPs &amp; Classroom Teachers have found the app useful as you can amplify high frequency sounds (e.g. sounds like s, f, th). Therefore, in the classroom, this app may be used to increased students’ awareness of sounds, provide opportunities for sound play and practice producing targeted sounds.</a:t>
            </a:r>
          </a:p>
        </p:txBody>
      </p:sp>
      <p:sp>
        <p:nvSpPr>
          <p:cNvPr id="18434" name="AutoShape 2" descr="data:image/jpg;base64,/9j/4AAQSkZJRgABAQAAAQABAAD/2wCEAAkGBhQSERUUEhMUFRQSFBsZFhYXFxQXFxYVGhcYFBcWGBUZGyYfGxwjHRUYHzAhJCc1LCwtFR4zNTIqQCYrLCkBCQoKDgwOGA8PGiwkHyQ0LCwsLDUpMy0vLDUqLDUzLCw1LSw1NTUsNCwpLC8sKS40MjUsKS80LCwsMSk1LCk0Kv/AABEIAGAAgAMBIgACEQEDEQH/xAAbAAABBQEBAAAAAAAAAAAAAAAAAwQFBgcCAf/EAEUQAAIBAgIHAwgGBwcFAAAAAAECAwARBBIFBiExQVFxE2GxIjNScoGRodEHFDJCksEWIyRTYoLSVJOjsrPD8BUXQ2Nk/8QAGgEAAgMBAQAAAAAAAAAAAAAAAwUAAQQGAv/EAC8RAAECBAQEBAYDAAAAAAAAAAABAgMEERIFMYHBEyFBYVFxodEUFSORsfAiMuH/2gAMAwEAAhEDEQA/ANxoooqEPL02xuk4oheR1Xlc7T0G+m2sGlvq8JfYWOxAfSP5DfWa4jEM7FnYsx3k/wDN3dSqfxFJZbGpV34F05OpAW1qVU0A65Yb0z+FvlR+meG9M/hb5VndFKPnMx4J9l9xb80jeCfb/TRP0zw3pt+BvlQdc8N6Z/C3yqiaH0JLi3cI6xpFYFyuYliL5QLjcN/WldC6vM+NfD4mzrAufZcLJcgISOW/Z3U1gxZ2IjXLaiL51/IzgrNxEa5bURfMuw1zwp3SH8LfKj9MsN6bfgb5VSdb9FLhZYzAgAnumQbF7QWysBwvm29K70xqu+FhEplMliO0BAAAJtmS20WJGw7xXqI+dbdbaqJlyXn6nuIk22621UTtn6lz/TPDem34G+VKwa14ZzYSgesCvxIrNqKUpjMdF5onr7ipMUjdUQ2BWB3ca9rPtVNPtFIsbm8bmwv91jsBHd3VoF66CUmmzLLk5L1Qcy0w2Oy5NT2iiitZpCiiioQpf0gSHNEvCzH23AqqYDCS4hymHUNl+07bI06nie4VadeMG0+Kw8CHL2ivmf0UUgsettntqTnmhwOHCouVEsAq7WZjsAHpOxpO6QbFmHxYuXKiaIL/AIFIsd0SJl0TQhItQUA/XYmVm5R2RR8Cab47UplBOHmZiPuTWIPdnABU9alYdHYqe7STfVxwiiylh68rA7egtXHbS4WRFlcyQyMFWRgA8ch+yrkABlbcDa4PWtay8JW22pTyN/w8JUtVqU8hLUDEWjmRxkkWY50P2luFtf3Hb3VI4awxsjc8PH/qSUy0kvYYyCcbBKewl77jNEx7wRb209wr/t8g/wDmQ/4knzozURqI1MkCtajURqdBlrdZpsEeWLXwJ/KnmubBsFPb0PzFM9b/AD+C78UP8pqR1pgH1Sew/wDE/wAFJ/KvRZTU0DKMGuKZwbrnMeUACPua981ttNKuEoP/AErbawwn+3VMhN1HQeFc1i0uyHa5iUrU53FIDIdjmJStTu9a3hHuik8VB94BrJDWtYHzaeovgKNgecTTcvCc36bi9FFFdIPAoooqEIvHwDtlkt5axlQeSs1zs/lHuqA0gmfG4ZTujSSW38Ysik9MxqQ10Zhh5cmxuysCN4ucpN+hqIgxQP1XENsAVoJb/cc2XyuVpI7X/iFCdmFbkO5dIoyvDiP1DsjKwdgFZSCC0chsHHHmOIrhITidFrnN2eD7XNlvkf3qDfvqZKgjLIoZeTAEdbGlcYwWM7gAPZYC/wCVRKUIVTWDF9rotJ/vZYpP5lZSfjen+Da+kXts/ZUP+Ix/OoeRCdDRJxkVFA73l2fCrPBoYriTOG+1EI8ltllNwb771RBhrTD5WFN9q4uOx6hhUhp+5w017W7J/wDI1J6c0ZLK0JQpaOZXYG4zBdwB4HaaW08rnCzBVLMYmAC7STlIAtVkI/HG2i2Xbswg/wBMVSYR5K9B4Cr5pA30e68RhiLcdkXKqJHuHQeFIcaXkzXYR4xkzXY6Na1gfNp6i+ArJTWtYHzaeovgKrA84mm4HCc36bi9FFFdIPQoooqEIvS0Ie6ttVksehuD41VdHnLKitYriRIkqkXBnhGUuB/Gq7RzANWLWLHGLKVXO7lURb2zMxNrm2wbyelMdH6KChDJZpFZ3zC4AeQnPYcrGwvyoTswrchbA6JSNj2YYXG0Z3KjopJA9lMNadKZ/wBkgOaaUZWtuijOxnc8NlwB3060tpJr/V8NYzuNp4RJxkfl3DiaZy9ngIcsSmSaVrC+2SeU8WO/KN54AVRYlpDBPK8WHw7hPqoRyxXMAQMsSFdm0gMx7rc6erpjEwbMRh2Zf3sF5E6mP7a/GvNDNHhvIklQzyHPJdgGd24gHgPsgchVgSUHrVoUoz0fp2GfzciseK3sw6qdo91PqaY7REM3nYkc8GI8odHHlD30yGgnjN4Z5Lfu5P1qkcgx8se+rKFNYMLnglVSVLxttG+9j47qzrDNdFPNR4CtFxklo3J4Ix9yk1m2j/NJ6opFjKVhtXvsJ8YT+DF7jg1rWB82nqL4CslNa1gfNp6i+ArxgecTTczYTm/TcXooorpB6FFFFQhAazYRnKGO2eJlkUHYGIzAqTwuGO3gbU1iglnTy8+Hv91Spe3fJYgfy++pnGyASrf0dnv2+NE8gy7DvoS5hUyIhhBgoXZRlUeU7E3dz3sdrEnZtphqW/1kPipAM7OUTj2cYtZF6m5J4morXXF55YsONy/rZB8EB+J9orvUHSIieXDtxYyR/wASn7QHeLA++gJHZxeF1pUDxm8XhdaVLni9GRyizorDkygj3Goh8C+G2xZniG+K5ZlHOFib7PQJ6WqwBr7q8dbi1aFQMiiGAxqyoHRgwI2EcfZw5EcDTgmq5iQcLOJBsimcLKOCSHYko5BjZW6g1MyTki1VcXQidZcRkwk7f+th7WGUeNUXCx5UUclHhVh17xd1iw43yvmb1E2/E+FQdc9jET+jNfbcQ4xE5tZr++oGtawPm09RfAVkprWsELRoOSL4CvWB5xNNweE5v03F6KKK6QeBRRRUIV/XPQRxMIKEiWFs8ZU2a/EA8yPCqLHrLjV2B434XdbMOo2bRWs2qH0tqpBiDmZSjn76HKT14H2is0eHEdzhOovdOQKIkTOG6i98jM0Vrs7tnkkN3bmeAHIDlXk0NyGVirobo43g/Krsfo6T+0ze6L+ivP8At0v9pm90X9FI/ls5xOLcl3jVfYT/AAU1xOLcl3j+oRei9fMllxSlG/eKLo3eQNqmrPg9YYJdkcqObXsrC/W2/wCFRM30aRuLNiJiOkX9FSGD1Q7Lzc5ThcQ4YG3Xs709gti2/UpXtkO4Tn2/UpXsK6SgEyOh3SIV94sD7DY+yucEz9mnaC0mRcwv96wB67fGlW0BKd+Ml/u8P/RTbFandpbtMQz23ZosObdD2dxXuxQ96FF0niu2xkz3uqERp0Xfb2399c1bYfoyjQELiJgCb7ot/wCGnOH+j6IHy5ZnHK6qD1yKD8aRzWGRo8ZX1SmvsIZqRix4yvqlCuauaJOImAt5CEGQ8BxC35nlyrTRSOEwSRKEjUKo3ACwpem0pKtlmWt5+KjCWl2wGWpqFFFFazS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18437" name="Picture 5"/>
          <p:cNvPicPr>
            <a:picLocks noGrp="1" noChangeAspect="1" noChangeArrowheads="1"/>
          </p:cNvPicPr>
          <p:nvPr>
            <p:ph sz="half" idx="2"/>
          </p:nvPr>
        </p:nvPicPr>
        <p:blipFill>
          <a:blip r:embed="rId3" cstate="print"/>
          <a:srcRect/>
          <a:stretch>
            <a:fillRect/>
          </a:stretch>
        </p:blipFill>
        <p:spPr bwMode="auto">
          <a:xfrm>
            <a:off x="5410200" y="1752600"/>
            <a:ext cx="3082925" cy="4624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6277</TotalTime>
  <Words>2704</Words>
  <Application>Microsoft Office PowerPoint</Application>
  <PresentationFormat>On-screen Show (4:3)</PresentationFormat>
  <Paragraphs>210</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 iPad Accessibility Options</vt:lpstr>
      <vt:lpstr> iPad Accessibility </vt:lpstr>
      <vt:lpstr>Video Introduction</vt:lpstr>
      <vt:lpstr>Accessibility Options: Vision</vt:lpstr>
      <vt:lpstr>Accessibility Options: Hearing</vt:lpstr>
      <vt:lpstr>Accessibility Options:  Physical &amp; Motor Skills</vt:lpstr>
      <vt:lpstr>Video Overview of iOS 5 Accessibility Options</vt:lpstr>
      <vt:lpstr>Samples of Apps that Facilitate Access:</vt:lpstr>
      <vt:lpstr> Sampling of Apps that Facilitate Access: Sound Amp R ($4.99) </vt:lpstr>
      <vt:lpstr>Sampling of Apps that Facilitate Access: Sign 4 Me ($9.99)</vt:lpstr>
      <vt:lpstr>Sampling of Apps that Facilitate Access: Digit Eyes ($29.99)</vt:lpstr>
      <vt:lpstr>Sampling of Apps that Facilitate Access: Proloquo2Go ($189.99)</vt:lpstr>
      <vt:lpstr>Sampling of Apps that Facilitate Access: Read2Go (Cost: 19.99)</vt:lpstr>
      <vt:lpstr>Sampling of Apps that Facilitate Access: Eyeglasses (Cost: $2.99)</vt:lpstr>
      <vt:lpstr>Switches help individuals with physical challenges to learn about cause-and-effect, timing, and helps them operate and control computers or other devices.</vt:lpstr>
      <vt:lpstr>  Did you know that iPads &amp; iPods can be used as switches &amp; accessed with a switch?</vt:lpstr>
      <vt:lpstr>Switch Access &amp; iPod RJ Cooper’s Big Button iPod Remote: In this picture, one can see a device that enables a student with fine motor challenges to independently select, play, stop and adjust the volume on an iPod. </vt:lpstr>
      <vt:lpstr>Switch Access &amp; iPads These videos show ways that 1 or 2 switches can be used with the augmentative communication apps TapToTalk (left) and Soundingboard 2 (right).</vt:lpstr>
      <vt:lpstr>Or, alternatively, there are apps that turn the  whole iPad into a switch:</vt:lpstr>
      <vt:lpstr>Apps that turn the  whole iPad into a switch:</vt:lpstr>
      <vt:lpstr>What about individuals who need a text-to-speech AAC Device?</vt:lpstr>
      <vt:lpstr> Accessibility Options: Switch Interfaces </vt:lpstr>
      <vt:lpstr>To facilitate use of the iPad in multiple environments, a number of mounting options are now available.  Here is a sample of the possibilities:</vt:lpstr>
      <vt:lpstr>With students, a frequent concern is iPad Protection – especially during transitions. To assist, a number of options are now available. Here is a sample of possibilities available: </vt:lpstr>
      <vt:lpstr>For many students with fine motor challenges, the touch screen can be tricky. For some students a commercial or custom stylus may be an option. Here are some options that are presently available: </vt:lpstr>
      <vt:lpstr>To optimize sound quality when using the iPad/iPod to record or produce sound, a number of speakers and microphones are now available. Here is a sample of options: </vt:lpstr>
      <vt:lpstr>For some students, it can be helpful to cover the home button. To assist, two options are available: </vt:lpstr>
      <vt:lpstr>Technology is truly the great equalizer!</vt:lpstr>
    </vt:vector>
  </TitlesOfParts>
  <Company>Information Technology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Louise Burridge</dc:creator>
  <cp:lastModifiedBy>Louise Burridge</cp:lastModifiedBy>
  <cp:revision>270</cp:revision>
  <dcterms:created xsi:type="dcterms:W3CDTF">2011-10-31T16:07:58Z</dcterms:created>
  <dcterms:modified xsi:type="dcterms:W3CDTF">2011-12-02T19:13:55Z</dcterms:modified>
  <cp:contentStatus/>
</cp:coreProperties>
</file>