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3" r:id="rId3"/>
    <p:sldId id="262" r:id="rId4"/>
    <p:sldId id="258" r:id="rId5"/>
    <p:sldId id="257" r:id="rId6"/>
    <p:sldId id="264" r:id="rId7"/>
    <p:sldId id="259" r:id="rId8"/>
    <p:sldId id="260" r:id="rId9"/>
    <p:sldId id="265" r:id="rId10"/>
    <p:sldId id="261" r:id="rId11"/>
    <p:sldId id="270" r:id="rId12"/>
    <p:sldId id="272"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56483" autoAdjust="0"/>
  </p:normalViewPr>
  <p:slideViewPr>
    <p:cSldViewPr>
      <p:cViewPr varScale="1">
        <p:scale>
          <a:sx n="40" d="100"/>
          <a:sy n="40" d="100"/>
        </p:scale>
        <p:origin x="-129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4C4F7-F1C6-4958-9CE5-AE1ECC9FB49C}" type="datetimeFigureOut">
              <a:rPr lang="en-US" smtClean="0"/>
              <a:t>6/24/2011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E0A28-5336-48B6-A1A3-57FDEF98003C}" type="slidenum">
              <a:rPr lang="en-US" smtClean="0"/>
              <a:t>‹#›</a:t>
            </a:fld>
            <a:endParaRPr lang="en-US"/>
          </a:p>
        </p:txBody>
      </p:sp>
    </p:spTree>
    <p:extLst>
      <p:ext uri="{BB962C8B-B14F-4D97-AF65-F5344CB8AC3E}">
        <p14:creationId xmlns:p14="http://schemas.microsoft.com/office/powerpoint/2010/main" val="230956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Achieve is the name of the assessment and evaluation software that SRSD has purchased. It is a division of SRB, a company which owns L4U our library system and our human resources and payroll computer programs as well. Students Achieve integrates well with Maplewood, our student data system, and this was one reason it was chosen. </a:t>
            </a:r>
          </a:p>
        </p:txBody>
      </p:sp>
      <p:sp>
        <p:nvSpPr>
          <p:cNvPr id="4" name="Slide Number Placeholder 3"/>
          <p:cNvSpPr>
            <a:spLocks noGrp="1"/>
          </p:cNvSpPr>
          <p:nvPr>
            <p:ph type="sldNum" sz="quarter" idx="10"/>
          </p:nvPr>
        </p:nvSpPr>
        <p:spPr/>
        <p:txBody>
          <a:bodyPr/>
          <a:lstStyle/>
          <a:p>
            <a:fld id="{2C1E0A28-5336-48B6-A1A3-57FDEF98003C}" type="slidenum">
              <a:rPr lang="en-US" smtClean="0"/>
              <a:t>1</a:t>
            </a:fld>
            <a:endParaRPr lang="en-US"/>
          </a:p>
        </p:txBody>
      </p:sp>
    </p:spTree>
    <p:extLst>
      <p:ext uri="{BB962C8B-B14F-4D97-AF65-F5344CB8AC3E}">
        <p14:creationId xmlns:p14="http://schemas.microsoft.com/office/powerpoint/2010/main" val="1117862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Move to</a:t>
            </a:r>
            <a:endParaRPr lang="en-US"/>
          </a:p>
        </p:txBody>
      </p:sp>
      <p:sp>
        <p:nvSpPr>
          <p:cNvPr id="4" name="Slide Number Placeholder 3"/>
          <p:cNvSpPr>
            <a:spLocks noGrp="1"/>
          </p:cNvSpPr>
          <p:nvPr>
            <p:ph type="sldNum" sz="quarter" idx="10"/>
          </p:nvPr>
        </p:nvSpPr>
        <p:spPr/>
        <p:txBody>
          <a:bodyPr/>
          <a:lstStyle/>
          <a:p>
            <a:fld id="{2C1E0A28-5336-48B6-A1A3-57FDEF98003C}" type="slidenum">
              <a:rPr lang="en-US" smtClean="0"/>
              <a:t>12</a:t>
            </a:fld>
            <a:endParaRPr lang="en-US"/>
          </a:p>
        </p:txBody>
      </p:sp>
    </p:spTree>
    <p:extLst>
      <p:ext uri="{BB962C8B-B14F-4D97-AF65-F5344CB8AC3E}">
        <p14:creationId xmlns:p14="http://schemas.microsoft.com/office/powerpoint/2010/main" val="306842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wait</a:t>
            </a:r>
            <a:endParaRPr lang="en-US" baseline="0" dirty="0" smtClean="0"/>
          </a:p>
        </p:txBody>
      </p:sp>
      <p:sp>
        <p:nvSpPr>
          <p:cNvPr id="4" name="Slide Number Placeholder 3"/>
          <p:cNvSpPr>
            <a:spLocks noGrp="1"/>
          </p:cNvSpPr>
          <p:nvPr>
            <p:ph type="sldNum" sz="quarter" idx="10"/>
          </p:nvPr>
        </p:nvSpPr>
        <p:spPr/>
        <p:txBody>
          <a:bodyPr/>
          <a:lstStyle/>
          <a:p>
            <a:fld id="{2C1E0A28-5336-48B6-A1A3-57FDEF98003C}" type="slidenum">
              <a:rPr lang="en-US" smtClean="0"/>
              <a:t>13</a:t>
            </a:fld>
            <a:endParaRPr lang="en-US"/>
          </a:p>
        </p:txBody>
      </p:sp>
    </p:spTree>
    <p:extLst>
      <p:ext uri="{BB962C8B-B14F-4D97-AF65-F5344CB8AC3E}">
        <p14:creationId xmlns:p14="http://schemas.microsoft.com/office/powerpoint/2010/main" val="111786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is designed for school staff members about to use Students Achieve software for the first time, or for schools interested in knowing what this software is about. </a:t>
            </a:r>
          </a:p>
          <a:p>
            <a:endParaRPr lang="en-US" baseline="0" dirty="0" smtClean="0"/>
          </a:p>
          <a:p>
            <a:r>
              <a:rPr lang="en-US" baseline="0" dirty="0" smtClean="0"/>
              <a:t>Complete training materials are available online and in person through the Integrated Learning Department.</a:t>
            </a:r>
            <a:endParaRPr lang="en-US" dirty="0"/>
          </a:p>
        </p:txBody>
      </p:sp>
      <p:sp>
        <p:nvSpPr>
          <p:cNvPr id="4" name="Slide Number Placeholder 3"/>
          <p:cNvSpPr>
            <a:spLocks noGrp="1"/>
          </p:cNvSpPr>
          <p:nvPr>
            <p:ph type="sldNum" sz="quarter" idx="10"/>
          </p:nvPr>
        </p:nvSpPr>
        <p:spPr/>
        <p:txBody>
          <a:bodyPr/>
          <a:lstStyle/>
          <a:p>
            <a:fld id="{2C1E0A28-5336-48B6-A1A3-57FDEF98003C}" type="slidenum">
              <a:rPr lang="en-US" smtClean="0"/>
              <a:t>2</a:t>
            </a:fld>
            <a:endParaRPr lang="en-US"/>
          </a:p>
        </p:txBody>
      </p:sp>
    </p:spTree>
    <p:extLst>
      <p:ext uri="{BB962C8B-B14F-4D97-AF65-F5344CB8AC3E}">
        <p14:creationId xmlns:p14="http://schemas.microsoft.com/office/powerpoint/2010/main" val="143367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0A28-5336-48B6-A1A3-57FDEF98003C}" type="slidenum">
              <a:rPr lang="en-US" smtClean="0"/>
              <a:t>3</a:t>
            </a:fld>
            <a:endParaRPr lang="en-US"/>
          </a:p>
        </p:txBody>
      </p:sp>
    </p:spTree>
    <p:extLst>
      <p:ext uri="{BB962C8B-B14F-4D97-AF65-F5344CB8AC3E}">
        <p14:creationId xmlns:p14="http://schemas.microsoft.com/office/powerpoint/2010/main" val="2126864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0A28-5336-48B6-A1A3-57FDEF98003C}" type="slidenum">
              <a:rPr lang="en-US" smtClean="0"/>
              <a:t>4</a:t>
            </a:fld>
            <a:endParaRPr lang="en-US"/>
          </a:p>
        </p:txBody>
      </p:sp>
    </p:spTree>
    <p:extLst>
      <p:ext uri="{BB962C8B-B14F-4D97-AF65-F5344CB8AC3E}">
        <p14:creationId xmlns:p14="http://schemas.microsoft.com/office/powerpoint/2010/main" val="4129175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first interaction with Students Achieve will be finding the program online, and hopefully creating a shortcut to it on your desktop so that it is readily available to you on a daily basis. </a:t>
            </a:r>
            <a:endParaRPr lang="en-US" dirty="0"/>
          </a:p>
        </p:txBody>
      </p:sp>
      <p:sp>
        <p:nvSpPr>
          <p:cNvPr id="4" name="Slide Number Placeholder 3"/>
          <p:cNvSpPr>
            <a:spLocks noGrp="1"/>
          </p:cNvSpPr>
          <p:nvPr>
            <p:ph type="sldNum" sz="quarter" idx="10"/>
          </p:nvPr>
        </p:nvSpPr>
        <p:spPr/>
        <p:txBody>
          <a:bodyPr/>
          <a:lstStyle/>
          <a:p>
            <a:fld id="{2C1E0A28-5336-48B6-A1A3-57FDEF98003C}" type="slidenum">
              <a:rPr lang="en-US" smtClean="0"/>
              <a:t>5</a:t>
            </a:fld>
            <a:endParaRPr lang="en-US"/>
          </a:p>
        </p:txBody>
      </p:sp>
    </p:spTree>
    <p:extLst>
      <p:ext uri="{BB962C8B-B14F-4D97-AF65-F5344CB8AC3E}">
        <p14:creationId xmlns:p14="http://schemas.microsoft.com/office/powerpoint/2010/main" val="1773274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welcome</a:t>
            </a:r>
            <a:r>
              <a:rPr lang="en-US" baseline="0" dirty="0" smtClean="0"/>
              <a:t> screen looks like. </a:t>
            </a:r>
          </a:p>
          <a:p>
            <a:r>
              <a:rPr lang="en-US" baseline="0" dirty="0" smtClean="0"/>
              <a:t>There is a menu along the top, you can navigate anywhere that way, or, use the shortcuts mid page to quickly jump to most often used items. I use the shortcuts list 90% of the time.</a:t>
            </a:r>
            <a:endParaRPr lang="en-US" dirty="0"/>
          </a:p>
        </p:txBody>
      </p:sp>
      <p:sp>
        <p:nvSpPr>
          <p:cNvPr id="4" name="Slide Number Placeholder 3"/>
          <p:cNvSpPr>
            <a:spLocks noGrp="1"/>
          </p:cNvSpPr>
          <p:nvPr>
            <p:ph type="sldNum" sz="quarter" idx="10"/>
          </p:nvPr>
        </p:nvSpPr>
        <p:spPr/>
        <p:txBody>
          <a:bodyPr/>
          <a:lstStyle/>
          <a:p>
            <a:fld id="{2C1E0A28-5336-48B6-A1A3-57FDEF98003C}" type="slidenum">
              <a:rPr lang="en-US" smtClean="0"/>
              <a:t>6</a:t>
            </a:fld>
            <a:endParaRPr lang="en-US"/>
          </a:p>
        </p:txBody>
      </p:sp>
    </p:spTree>
    <p:extLst>
      <p:ext uri="{BB962C8B-B14F-4D97-AF65-F5344CB8AC3E}">
        <p14:creationId xmlns:p14="http://schemas.microsoft.com/office/powerpoint/2010/main" val="254164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first step is to choose the class you want to enter an assignment for. Clicking the small drop down arrow at the top of the screen will bring up a list of all your Maplewood courses for you to choose from. </a:t>
            </a:r>
            <a:endParaRPr lang="en-US" dirty="0" smtClean="0"/>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If a class is missing, school secretaries can make changes in </a:t>
            </a:r>
            <a:r>
              <a:rPr lang="en-US" dirty="0" err="1" smtClean="0"/>
              <a:t>aplewood</a:t>
            </a:r>
            <a:r>
              <a:rPr lang="en-US" dirty="0" smtClean="0"/>
              <a:t> which will be reflected in SA the next morning.</a:t>
            </a:r>
          </a:p>
        </p:txBody>
      </p:sp>
      <p:sp>
        <p:nvSpPr>
          <p:cNvPr id="4" name="Slide Number Placeholder 3"/>
          <p:cNvSpPr>
            <a:spLocks noGrp="1"/>
          </p:cNvSpPr>
          <p:nvPr>
            <p:ph type="sldNum" sz="quarter" idx="10"/>
          </p:nvPr>
        </p:nvSpPr>
        <p:spPr/>
        <p:txBody>
          <a:bodyPr/>
          <a:lstStyle/>
          <a:p>
            <a:fld id="{2C1E0A28-5336-48B6-A1A3-57FDEF98003C}" type="slidenum">
              <a:rPr lang="en-US" smtClean="0"/>
              <a:t>7</a:t>
            </a:fld>
            <a:endParaRPr lang="en-US"/>
          </a:p>
        </p:txBody>
      </p:sp>
    </p:spTree>
    <p:extLst>
      <p:ext uri="{BB962C8B-B14F-4D97-AF65-F5344CB8AC3E}">
        <p14:creationId xmlns:p14="http://schemas.microsoft.com/office/powerpoint/2010/main" val="3982161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you are ready to plan a classroom assignment. Choose this option from the shortcut screen Or from the Plan tab in the top menu choose classroom, then assignments. </a:t>
            </a:r>
          </a:p>
          <a:p>
            <a:endParaRPr lang="en-US" dirty="0"/>
          </a:p>
        </p:txBody>
      </p:sp>
      <p:sp>
        <p:nvSpPr>
          <p:cNvPr id="4" name="Slide Number Placeholder 3"/>
          <p:cNvSpPr>
            <a:spLocks noGrp="1"/>
          </p:cNvSpPr>
          <p:nvPr>
            <p:ph type="sldNum" sz="quarter" idx="10"/>
          </p:nvPr>
        </p:nvSpPr>
        <p:spPr/>
        <p:txBody>
          <a:bodyPr/>
          <a:lstStyle/>
          <a:p>
            <a:fld id="{2C1E0A28-5336-48B6-A1A3-57FDEF98003C}" type="slidenum">
              <a:rPr lang="en-US" smtClean="0"/>
              <a:t>8</a:t>
            </a:fld>
            <a:endParaRPr lang="en-US"/>
          </a:p>
        </p:txBody>
      </p:sp>
    </p:spTree>
    <p:extLst>
      <p:ext uri="{BB962C8B-B14F-4D97-AF65-F5344CB8AC3E}">
        <p14:creationId xmlns:p14="http://schemas.microsoft.com/office/powerpoint/2010/main" val="3767351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2C1E0A28-5336-48B6-A1A3-57FDEF98003C}" type="slidenum">
              <a:rPr lang="en-US" smtClean="0"/>
              <a:t>9</a:t>
            </a:fld>
            <a:endParaRPr lang="en-US"/>
          </a:p>
        </p:txBody>
      </p:sp>
    </p:spTree>
    <p:extLst>
      <p:ext uri="{BB962C8B-B14F-4D97-AF65-F5344CB8AC3E}">
        <p14:creationId xmlns:p14="http://schemas.microsoft.com/office/powerpoint/2010/main" val="266372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EEC9481-C99B-41C1-A2AC-B6DDE12138EE}" type="datetimeFigureOut">
              <a:rPr lang="en-US" smtClean="0"/>
              <a:t>6/24/2011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802713F-194E-494B-AC4C-619D1847A16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C9481-C99B-41C1-A2AC-B6DDE12138EE}" type="datetimeFigureOut">
              <a:rPr lang="en-US" smtClean="0"/>
              <a:t>6/24/2011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2713F-194E-494B-AC4C-619D1847A1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C9481-C99B-41C1-A2AC-B6DDE12138EE}" type="datetimeFigureOut">
              <a:rPr lang="en-US" smtClean="0"/>
              <a:t>6/24/2011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2713F-194E-494B-AC4C-619D1847A1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EC9481-C99B-41C1-A2AC-B6DDE12138EE}" type="datetimeFigureOut">
              <a:rPr lang="en-US" smtClean="0"/>
              <a:t>6/24/2011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2713F-194E-494B-AC4C-619D1847A1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C9481-C99B-41C1-A2AC-B6DDE12138EE}" type="datetimeFigureOut">
              <a:rPr lang="en-US" smtClean="0"/>
              <a:t>6/24/2011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2713F-194E-494B-AC4C-619D1847A16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EEC9481-C99B-41C1-A2AC-B6DDE12138EE}" type="datetimeFigureOut">
              <a:rPr lang="en-US" smtClean="0"/>
              <a:t>6/24/2011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2713F-194E-494B-AC4C-619D1847A16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EC9481-C99B-41C1-A2AC-B6DDE12138EE}" type="datetimeFigureOut">
              <a:rPr lang="en-US" smtClean="0"/>
              <a:t>6/24/2011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2713F-194E-494B-AC4C-619D1847A1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EC9481-C99B-41C1-A2AC-B6DDE12138EE}" type="datetimeFigureOut">
              <a:rPr lang="en-US" smtClean="0"/>
              <a:t>6/24/2011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02713F-194E-494B-AC4C-619D1847A1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C9481-C99B-41C1-A2AC-B6DDE12138EE}" type="datetimeFigureOut">
              <a:rPr lang="en-US" smtClean="0"/>
              <a:t>6/24/2011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02713F-194E-494B-AC4C-619D1847A1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EEC9481-C99B-41C1-A2AC-B6DDE12138EE}" type="datetimeFigureOut">
              <a:rPr lang="en-US" smtClean="0"/>
              <a:t>6/24/2011</a:t>
            </a:fld>
            <a:endParaRPr lang="en-US"/>
          </a:p>
        </p:txBody>
      </p:sp>
      <p:sp>
        <p:nvSpPr>
          <p:cNvPr id="7" name="Slide Number Placeholder 6"/>
          <p:cNvSpPr>
            <a:spLocks noGrp="1"/>
          </p:cNvSpPr>
          <p:nvPr>
            <p:ph type="sldNum" sz="quarter" idx="12"/>
          </p:nvPr>
        </p:nvSpPr>
        <p:spPr/>
        <p:txBody>
          <a:bodyPr/>
          <a:lstStyle/>
          <a:p>
            <a:fld id="{2802713F-194E-494B-AC4C-619D1847A16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C9481-C99B-41C1-A2AC-B6DDE12138EE}" type="datetimeFigureOut">
              <a:rPr lang="en-US" smtClean="0"/>
              <a:t>6/24/2011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802713F-194E-494B-AC4C-619D1847A1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EEC9481-C99B-41C1-A2AC-B6DDE12138EE}" type="datetimeFigureOut">
              <a:rPr lang="en-US" smtClean="0"/>
              <a:t>6/24/2011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802713F-194E-494B-AC4C-619D1847A1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tm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style>
          <a:lnRef idx="1">
            <a:schemeClr val="accent3"/>
          </a:lnRef>
          <a:fillRef idx="2">
            <a:schemeClr val="accent3"/>
          </a:fillRef>
          <a:effectRef idx="1">
            <a:schemeClr val="accent3"/>
          </a:effectRef>
          <a:fontRef idx="minor">
            <a:schemeClr val="dk1"/>
          </a:fontRef>
        </p:style>
        <p:txBody>
          <a:bodyPr/>
          <a:lstStyle/>
          <a:p>
            <a:r>
              <a:rPr lang="en-US" dirty="0" smtClean="0"/>
              <a:t>Assessment Grade Book Software</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143000"/>
            <a:ext cx="6324600" cy="432256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Title 1"/>
          <p:cNvSpPr txBox="1">
            <a:spLocks/>
          </p:cNvSpPr>
          <p:nvPr/>
        </p:nvSpPr>
        <p:spPr>
          <a:xfrm>
            <a:off x="914400" y="5257800"/>
            <a:ext cx="7772400" cy="147002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A.K.A.: The New Report Card</a:t>
            </a:r>
            <a:endParaRPr lang="en-US" dirty="0"/>
          </a:p>
        </p:txBody>
      </p:sp>
    </p:spTree>
    <p:extLst>
      <p:ext uri="{BB962C8B-B14F-4D97-AF65-F5344CB8AC3E}">
        <p14:creationId xmlns:p14="http://schemas.microsoft.com/office/powerpoint/2010/main" val="78319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of Planning a Grade 7 ELA assignment</a:t>
            </a:r>
            <a:endParaRPr lang="en-US" dirty="0"/>
          </a:p>
        </p:txBody>
      </p:sp>
      <p:pic>
        <p:nvPicPr>
          <p:cNvPr id="3" name="assignment creation.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311275" y="2324100"/>
            <a:ext cx="6240463" cy="3508375"/>
          </a:xfrm>
        </p:spPr>
      </p:pic>
    </p:spTree>
    <p:extLst>
      <p:ext uri="{BB962C8B-B14F-4D97-AF65-F5344CB8AC3E}">
        <p14:creationId xmlns:p14="http://schemas.microsoft.com/office/powerpoint/2010/main" val="41069783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of Entering Marks</a:t>
            </a:r>
            <a:endParaRPr lang="en-US" dirty="0"/>
          </a:p>
        </p:txBody>
      </p:sp>
      <p:pic>
        <p:nvPicPr>
          <p:cNvPr id="4" name="assignment wizard.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311275" y="2324100"/>
            <a:ext cx="6240463" cy="3508375"/>
          </a:xfrm>
        </p:spPr>
      </p:pic>
    </p:spTree>
    <p:extLst>
      <p:ext uri="{BB962C8B-B14F-4D97-AF65-F5344CB8AC3E}">
        <p14:creationId xmlns:p14="http://schemas.microsoft.com/office/powerpoint/2010/main" val="13920020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024744" cy="1143000"/>
          </a:xfrm>
        </p:spPr>
        <p:txBody>
          <a:bodyPr/>
          <a:lstStyle/>
          <a:p>
            <a:r>
              <a:rPr lang="en-US" dirty="0" smtClean="0"/>
              <a:t>What can I do now?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102" y="1524000"/>
            <a:ext cx="7796360" cy="5072063"/>
          </a:xfrm>
        </p:spPr>
      </p:pic>
      <p:sp>
        <p:nvSpPr>
          <p:cNvPr id="5" name="Rectangle 4"/>
          <p:cNvSpPr/>
          <p:nvPr/>
        </p:nvSpPr>
        <p:spPr>
          <a:xfrm>
            <a:off x="5791200" y="1600200"/>
            <a:ext cx="1828800" cy="4953000"/>
          </a:xfrm>
          <a:prstGeom prst="rect">
            <a:avLst/>
          </a:prstGeom>
          <a:solidFill>
            <a:schemeClr val="accent3">
              <a:alpha val="1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229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style>
          <a:lnRef idx="1">
            <a:schemeClr val="accent3"/>
          </a:lnRef>
          <a:fillRef idx="2">
            <a:schemeClr val="accent3"/>
          </a:fillRef>
          <a:effectRef idx="1">
            <a:schemeClr val="accent3"/>
          </a:effectRef>
          <a:fontRef idx="minor">
            <a:schemeClr val="dk1"/>
          </a:fontRef>
        </p:style>
        <p:txBody>
          <a:bodyPr/>
          <a:lstStyle/>
          <a:p>
            <a:r>
              <a:rPr lang="en-US" dirty="0" smtClean="0"/>
              <a:t>Assessment Grade Book Software</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143000"/>
            <a:ext cx="6324600" cy="432256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Title 1"/>
          <p:cNvSpPr txBox="1">
            <a:spLocks/>
          </p:cNvSpPr>
          <p:nvPr/>
        </p:nvSpPr>
        <p:spPr>
          <a:xfrm>
            <a:off x="914400" y="5257800"/>
            <a:ext cx="7772400" cy="147002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Start where you are: NOW</a:t>
            </a:r>
            <a:r>
              <a:rPr lang="en-US" dirty="0" smtClean="0">
                <a:sym typeface="Wingdings" pitchFamily="2" charset="2"/>
              </a:rPr>
              <a:t></a:t>
            </a:r>
            <a:endParaRPr lang="en-US" dirty="0"/>
          </a:p>
        </p:txBody>
      </p:sp>
    </p:spTree>
    <p:extLst>
      <p:ext uri="{BB962C8B-B14F-4D97-AF65-F5344CB8AC3E}">
        <p14:creationId xmlns:p14="http://schemas.microsoft.com/office/powerpoint/2010/main" val="1105195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This presentation has introductory material covering</a:t>
            </a:r>
          </a:p>
          <a:p>
            <a:pPr lvl="1"/>
            <a:r>
              <a:rPr lang="en-US" dirty="0" smtClean="0"/>
              <a:t>How to find the Students Achieve Software</a:t>
            </a:r>
          </a:p>
          <a:p>
            <a:pPr lvl="1"/>
            <a:r>
              <a:rPr lang="en-US" dirty="0" smtClean="0"/>
              <a:t>Basic steps in creating an Assignment in the grade book.</a:t>
            </a:r>
          </a:p>
          <a:p>
            <a:pPr lvl="1"/>
            <a:r>
              <a:rPr lang="en-US" dirty="0" smtClean="0"/>
              <a:t> The concept of how a grade book is tied to a report card.</a:t>
            </a:r>
          </a:p>
          <a:p>
            <a:pPr marL="365760" lvl="1" indent="0">
              <a:buNone/>
            </a:pPr>
            <a:endParaRPr lang="en-US" dirty="0"/>
          </a:p>
        </p:txBody>
      </p:sp>
    </p:spTree>
    <p:extLst>
      <p:ext uri="{BB962C8B-B14F-4D97-AF65-F5344CB8AC3E}">
        <p14:creationId xmlns:p14="http://schemas.microsoft.com/office/powerpoint/2010/main" val="462710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1143000"/>
          </a:xfrm>
        </p:spPr>
        <p:txBody>
          <a:bodyPr/>
          <a:lstStyle/>
          <a:p>
            <a:r>
              <a:rPr lang="en-US" dirty="0" smtClean="0"/>
              <a:t>Why a change now?</a:t>
            </a:r>
            <a:endParaRPr lang="en-US" dirty="0"/>
          </a:p>
        </p:txBody>
      </p:sp>
      <p:sp>
        <p:nvSpPr>
          <p:cNvPr id="3" name="Content Placeholder 2"/>
          <p:cNvSpPr>
            <a:spLocks noGrp="1"/>
          </p:cNvSpPr>
          <p:nvPr>
            <p:ph idx="1"/>
          </p:nvPr>
        </p:nvSpPr>
        <p:spPr>
          <a:xfrm>
            <a:off x="1043492" y="1828800"/>
            <a:ext cx="6957508" cy="4343400"/>
          </a:xfrm>
        </p:spPr>
        <p:txBody>
          <a:bodyPr>
            <a:normAutofit/>
          </a:bodyPr>
          <a:lstStyle/>
          <a:p>
            <a:r>
              <a:rPr lang="en-US" dirty="0" smtClean="0"/>
              <a:t>Assessment practices are changing, this software is customizable to fit our school division needs.</a:t>
            </a:r>
          </a:p>
          <a:p>
            <a:r>
              <a:rPr lang="en-US" dirty="0" smtClean="0"/>
              <a:t>Elementary teachers have been requesting the option of using an electronic grade book – this one supports outcome based assessment</a:t>
            </a:r>
          </a:p>
          <a:p>
            <a:r>
              <a:rPr lang="en-US" dirty="0" smtClean="0"/>
              <a:t>Our current report card is no longer supported by it’s creator (retired). So although it still works, it’s no longer very customizable. </a:t>
            </a:r>
            <a:endParaRPr lang="en-US" dirty="0"/>
          </a:p>
        </p:txBody>
      </p:sp>
    </p:spTree>
    <p:extLst>
      <p:ext uri="{BB962C8B-B14F-4D97-AF65-F5344CB8AC3E}">
        <p14:creationId xmlns:p14="http://schemas.microsoft.com/office/powerpoint/2010/main" val="3701581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Achieve is tied to Maplewood</a:t>
            </a:r>
            <a:endParaRPr lang="en-US" dirty="0"/>
          </a:p>
        </p:txBody>
      </p:sp>
      <p:sp>
        <p:nvSpPr>
          <p:cNvPr id="3" name="Content Placeholder 2"/>
          <p:cNvSpPr>
            <a:spLocks noGrp="1"/>
          </p:cNvSpPr>
          <p:nvPr>
            <p:ph idx="1"/>
          </p:nvPr>
        </p:nvSpPr>
        <p:spPr>
          <a:xfrm>
            <a:off x="1043492" y="2323652"/>
            <a:ext cx="7262308" cy="3924748"/>
          </a:xfrm>
        </p:spPr>
        <p:txBody>
          <a:bodyPr/>
          <a:lstStyle/>
          <a:p>
            <a:r>
              <a:rPr lang="en-US" sz="2800" dirty="0" smtClean="0"/>
              <a:t>Classes are already created for you</a:t>
            </a:r>
          </a:p>
          <a:p>
            <a:pPr lvl="1"/>
            <a:r>
              <a:rPr lang="en-US" sz="2400" dirty="0" smtClean="0"/>
              <a:t>If a class is missing, school secretaries can make changes in </a:t>
            </a:r>
            <a:r>
              <a:rPr lang="en-US" sz="2400" dirty="0"/>
              <a:t>M</a:t>
            </a:r>
            <a:r>
              <a:rPr lang="en-US" sz="2400" dirty="0" smtClean="0"/>
              <a:t>aplewood which will be reflected in SA the next morning.</a:t>
            </a:r>
          </a:p>
          <a:p>
            <a:pPr lvl="1"/>
            <a:r>
              <a:rPr lang="en-US" sz="2400" dirty="0" smtClean="0"/>
              <a:t>New students and outgoing students are also handled the same way.</a:t>
            </a:r>
          </a:p>
          <a:p>
            <a:r>
              <a:rPr lang="en-US" sz="2800" dirty="0" smtClean="0"/>
              <a:t>Attendance can be done from your SA screen</a:t>
            </a:r>
          </a:p>
          <a:p>
            <a:endParaRPr lang="en-US" dirty="0"/>
          </a:p>
        </p:txBody>
      </p:sp>
    </p:spTree>
    <p:extLst>
      <p:ext uri="{BB962C8B-B14F-4D97-AF65-F5344CB8AC3E}">
        <p14:creationId xmlns:p14="http://schemas.microsoft.com/office/powerpoint/2010/main" val="3479212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8" y="631825"/>
            <a:ext cx="7024744" cy="1143000"/>
          </a:xfrm>
        </p:spPr>
        <p:txBody>
          <a:bodyPr>
            <a:normAutofit/>
          </a:bodyPr>
          <a:lstStyle/>
          <a:p>
            <a:r>
              <a:rPr lang="en-US" dirty="0" smtClean="0"/>
              <a:t>Logging On</a:t>
            </a:r>
            <a:endParaRPr lang="en-US" dirty="0"/>
          </a:p>
        </p:txBody>
      </p:sp>
      <p:sp>
        <p:nvSpPr>
          <p:cNvPr id="3" name="Content Placeholder 2"/>
          <p:cNvSpPr>
            <a:spLocks noGrp="1"/>
          </p:cNvSpPr>
          <p:nvPr>
            <p:ph idx="1"/>
          </p:nvPr>
        </p:nvSpPr>
        <p:spPr>
          <a:xfrm>
            <a:off x="1043492" y="1981200"/>
            <a:ext cx="7414708" cy="4343400"/>
          </a:xfrm>
        </p:spPr>
        <p:txBody>
          <a:bodyPr>
            <a:normAutofit/>
          </a:bodyPr>
          <a:lstStyle/>
          <a:p>
            <a:r>
              <a:rPr lang="en-US" dirty="0" smtClean="0"/>
              <a:t>It is Web-Based. </a:t>
            </a:r>
          </a:p>
          <a:p>
            <a:pPr marL="68580" indent="0">
              <a:buNone/>
            </a:pPr>
            <a:r>
              <a:rPr lang="en-US" dirty="0" smtClean="0"/>
              <a:t>SRSD&gt;Staff Room</a:t>
            </a:r>
          </a:p>
          <a:p>
            <a:pPr marL="68580" indent="0">
              <a:buNone/>
            </a:pPr>
            <a:r>
              <a:rPr lang="en-US" dirty="0" smtClean="0"/>
              <a:t>&gt;Staff Bulletin Board </a:t>
            </a:r>
          </a:p>
          <a:p>
            <a:pPr marL="68580" indent="0">
              <a:buNone/>
            </a:pPr>
            <a:r>
              <a:rPr lang="en-US" dirty="0" smtClean="0"/>
              <a:t>you will see this icon:</a:t>
            </a:r>
          </a:p>
          <a:p>
            <a:endParaRPr lang="en-US" dirty="0" smtClean="0"/>
          </a:p>
          <a:p>
            <a:r>
              <a:rPr lang="en-US" dirty="0" smtClean="0"/>
              <a:t>You can access this from any computer, home or work</a:t>
            </a:r>
          </a:p>
          <a:p>
            <a:r>
              <a:rPr lang="en-US" dirty="0" smtClean="0"/>
              <a:t>It takes your regular SRSD username and password</a:t>
            </a:r>
          </a:p>
          <a:p>
            <a:r>
              <a:rPr lang="en-US" dirty="0" smtClean="0"/>
              <a:t>NOT your email address, your username</a:t>
            </a:r>
            <a:endParaRPr lang="en-US" dirty="0"/>
          </a:p>
        </p:txBody>
      </p:sp>
      <p:sp>
        <p:nvSpPr>
          <p:cNvPr id="4" name="Title 1"/>
          <p:cNvSpPr txBox="1">
            <a:spLocks/>
          </p:cNvSpPr>
          <p:nvPr/>
        </p:nvSpPr>
        <p:spPr>
          <a:xfrm>
            <a:off x="685800" y="304800"/>
            <a:ext cx="7772400" cy="147002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326" y="1648239"/>
            <a:ext cx="3733800" cy="1704561"/>
          </a:xfrm>
          <a:prstGeom prst="rect">
            <a:avLst/>
          </a:prstGeom>
        </p:spPr>
      </p:pic>
    </p:spTree>
    <p:extLst>
      <p:ext uri="{BB962C8B-B14F-4D97-AF65-F5344CB8AC3E}">
        <p14:creationId xmlns:p14="http://schemas.microsoft.com/office/powerpoint/2010/main" val="1331410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t>
            </a:r>
            <a:endParaRPr lang="en-US" dirty="0"/>
          </a:p>
        </p:txBody>
      </p:sp>
      <p:pic>
        <p:nvPicPr>
          <p:cNvPr id="4" name="Content Placeholder 3" descr="Home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228600"/>
            <a:ext cx="12314287" cy="6629400"/>
          </a:xfrm>
        </p:spPr>
      </p:pic>
    </p:spTree>
    <p:extLst>
      <p:ext uri="{BB962C8B-B14F-4D97-AF65-F5344CB8AC3E}">
        <p14:creationId xmlns:p14="http://schemas.microsoft.com/office/powerpoint/2010/main" val="3761746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34941" t="15049" r="44150" b="74816"/>
          <a:stretch/>
        </p:blipFill>
        <p:spPr>
          <a:xfrm>
            <a:off x="457200" y="838200"/>
            <a:ext cx="8001000" cy="2087694"/>
          </a:xfrm>
          <a:prstGeom prst="rect">
            <a:avLst/>
          </a:prstGeom>
        </p:spPr>
      </p:pic>
      <p:sp>
        <p:nvSpPr>
          <p:cNvPr id="5" name="TextBox 4"/>
          <p:cNvSpPr txBox="1"/>
          <p:nvPr/>
        </p:nvSpPr>
        <p:spPr>
          <a:xfrm>
            <a:off x="489284" y="3323037"/>
            <a:ext cx="3695700" cy="646331"/>
          </a:xfrm>
          <a:prstGeom prst="rect">
            <a:avLst/>
          </a:prstGeom>
          <a:noFill/>
        </p:spPr>
        <p:txBody>
          <a:bodyPr wrap="square" rtlCol="0">
            <a:spAutoFit/>
          </a:bodyPr>
          <a:lstStyle/>
          <a:p>
            <a:r>
              <a:rPr lang="en-US" sz="3600" dirty="0" smtClean="0"/>
              <a:t>1.)</a:t>
            </a:r>
            <a:endParaRPr lang="en-US" sz="36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197" t="14145" r="44517" b="52644"/>
          <a:stretch/>
        </p:blipFill>
        <p:spPr bwMode="auto">
          <a:xfrm>
            <a:off x="4846453" y="2925894"/>
            <a:ext cx="3916547" cy="360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14400" y="5105400"/>
            <a:ext cx="3695700" cy="646331"/>
          </a:xfrm>
          <a:prstGeom prst="rect">
            <a:avLst/>
          </a:prstGeom>
          <a:noFill/>
        </p:spPr>
        <p:txBody>
          <a:bodyPr wrap="square" rtlCol="0">
            <a:spAutoFit/>
          </a:bodyPr>
          <a:lstStyle/>
          <a:p>
            <a:r>
              <a:rPr lang="en-US" sz="3600" dirty="0" smtClean="0"/>
              <a:t>2</a:t>
            </a:r>
            <a:endParaRPr lang="en-US" sz="3600" dirty="0"/>
          </a:p>
        </p:txBody>
      </p:sp>
    </p:spTree>
    <p:extLst>
      <p:ext uri="{BB962C8B-B14F-4D97-AF65-F5344CB8AC3E}">
        <p14:creationId xmlns:p14="http://schemas.microsoft.com/office/powerpoint/2010/main" val="459696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024744" cy="1143000"/>
          </a:xfrm>
        </p:spPr>
        <p:txBody>
          <a:bodyPr/>
          <a:lstStyle/>
          <a:p>
            <a:r>
              <a:rPr lang="en-US" dirty="0" smtClean="0"/>
              <a:t>Plan Assignment</a:t>
            </a:r>
            <a:endParaRPr lang="en-US" dirty="0"/>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3800" y="1371600"/>
            <a:ext cx="5145164" cy="5222925"/>
          </a:xfrm>
        </p:spPr>
      </p:pic>
      <p:sp>
        <p:nvSpPr>
          <p:cNvPr id="7" name="Rectangle 6"/>
          <p:cNvSpPr/>
          <p:nvPr/>
        </p:nvSpPr>
        <p:spPr>
          <a:xfrm>
            <a:off x="609600" y="2133600"/>
            <a:ext cx="3425994" cy="3108543"/>
          </a:xfrm>
          <a:prstGeom prst="rect">
            <a:avLst/>
          </a:prstGeom>
        </p:spPr>
        <p:txBody>
          <a:bodyPr wrap="square">
            <a:spAutoFit/>
          </a:bodyPr>
          <a:lstStyle/>
          <a:p>
            <a:r>
              <a:rPr lang="en-US" sz="2800" dirty="0" smtClean="0"/>
              <a:t>Step one:</a:t>
            </a:r>
          </a:p>
          <a:p>
            <a:r>
              <a:rPr lang="en-US" sz="2800" dirty="0"/>
              <a:t>E</a:t>
            </a:r>
            <a:r>
              <a:rPr lang="en-US" sz="2800" dirty="0" smtClean="0"/>
              <a:t>nter an assignment</a:t>
            </a:r>
          </a:p>
          <a:p>
            <a:r>
              <a:rPr lang="en-US" sz="2800" dirty="0" smtClean="0"/>
              <a:t>(it will allow you to  choose </a:t>
            </a:r>
          </a:p>
          <a:p>
            <a:r>
              <a:rPr lang="en-US" sz="2800" dirty="0" smtClean="0"/>
              <a:t>the outcomes you wish to assess.)</a:t>
            </a:r>
            <a:endParaRPr lang="en-US" sz="2800" dirty="0"/>
          </a:p>
        </p:txBody>
      </p:sp>
      <p:sp>
        <p:nvSpPr>
          <p:cNvPr id="8" name="Oval 7"/>
          <p:cNvSpPr/>
          <p:nvPr/>
        </p:nvSpPr>
        <p:spPr>
          <a:xfrm>
            <a:off x="4035594" y="3048000"/>
            <a:ext cx="3508206" cy="685800"/>
          </a:xfrm>
          <a:prstGeom prst="ellipse">
            <a:avLst/>
          </a:prstGeom>
          <a:noFill/>
          <a:ln w="38100">
            <a:solidFill>
              <a:schemeClr val="accent3"/>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123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27664"/>
            <a:ext cx="7153834" cy="1639336"/>
          </a:xfrm>
        </p:spPr>
        <p:txBody>
          <a:bodyPr>
            <a:normAutofit/>
          </a:bodyPr>
          <a:lstStyle/>
          <a:p>
            <a:r>
              <a:rPr lang="en-US" dirty="0" smtClean="0"/>
              <a:t>Choose Term, </a:t>
            </a:r>
            <a:br>
              <a:rPr lang="en-US" dirty="0" smtClean="0"/>
            </a:br>
            <a:r>
              <a:rPr lang="en-US" dirty="0" smtClean="0"/>
              <a:t>Click New.</a:t>
            </a:r>
            <a:endParaRPr lang="en-US" dirty="0"/>
          </a:p>
        </p:txBody>
      </p:sp>
      <p:pic>
        <p:nvPicPr>
          <p:cNvPr id="8" name="Content Placeholder 7"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3314700"/>
            <a:ext cx="15308579" cy="3124200"/>
          </a:xfrm>
        </p:spPr>
      </p:pic>
      <p:sp>
        <p:nvSpPr>
          <p:cNvPr id="9" name="Oval 8"/>
          <p:cNvSpPr/>
          <p:nvPr/>
        </p:nvSpPr>
        <p:spPr>
          <a:xfrm>
            <a:off x="6254416" y="3025942"/>
            <a:ext cx="1600200" cy="1295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348916"/>
            <a:ext cx="3054929" cy="2667000"/>
          </a:xfrm>
          <a:prstGeom prst="rect">
            <a:avLst/>
          </a:prstGeom>
        </p:spPr>
      </p:pic>
    </p:spTree>
    <p:extLst>
      <p:ext uri="{BB962C8B-B14F-4D97-AF65-F5344CB8AC3E}">
        <p14:creationId xmlns:p14="http://schemas.microsoft.com/office/powerpoint/2010/main" val="8620159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TotalTime>
  <Words>585</Words>
  <Application>Microsoft Office PowerPoint</Application>
  <PresentationFormat>On-screen Show (4:3)</PresentationFormat>
  <Paragraphs>64</Paragraphs>
  <Slides>13</Slides>
  <Notes>11</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Austin</vt:lpstr>
      <vt:lpstr>Assessment Grade Book Software</vt:lpstr>
      <vt:lpstr>Contents</vt:lpstr>
      <vt:lpstr>Why a change now?</vt:lpstr>
      <vt:lpstr>Students Achieve is tied to Maplewood</vt:lpstr>
      <vt:lpstr>Logging On</vt:lpstr>
      <vt:lpstr>I</vt:lpstr>
      <vt:lpstr>PowerPoint Presentation</vt:lpstr>
      <vt:lpstr>Plan Assignment</vt:lpstr>
      <vt:lpstr>Choose Term,  Click New.</vt:lpstr>
      <vt:lpstr>Video of Planning a Grade 7 ELA assignment</vt:lpstr>
      <vt:lpstr>Video of Entering Marks</vt:lpstr>
      <vt:lpstr>What can I do now?</vt:lpstr>
      <vt:lpstr>Assessment Grade Book Software</vt:lpstr>
    </vt:vector>
  </TitlesOfParts>
  <Company>Srsd119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Grade Book Software</dc:title>
  <dc:creator>Gunville, Sheri</dc:creator>
  <cp:lastModifiedBy>Gunville, Sheri</cp:lastModifiedBy>
  <cp:revision>27</cp:revision>
  <dcterms:created xsi:type="dcterms:W3CDTF">2011-06-09T16:21:43Z</dcterms:created>
  <dcterms:modified xsi:type="dcterms:W3CDTF">2011-06-24T21:47:43Z</dcterms:modified>
</cp:coreProperties>
</file>